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18D8DFA-3A9D-43DA-B00A-5999DE9A38D0}">
          <p14:sldIdLst>
            <p14:sldId id="256"/>
          </p14:sldIdLst>
        </p14:section>
        <p14:section name="Extract" id="{42EBA401-608A-463A-8D69-6221B981844C}">
          <p14:sldIdLst>
            <p14:sldId id="257"/>
            <p14:sldId id="258"/>
          </p14:sldIdLst>
        </p14:section>
        <p14:section name="Transform" id="{B7CBFD58-DFDE-46A2-B245-B1A98D9531EE}">
          <p14:sldIdLst>
            <p14:sldId id="259"/>
            <p14:sldId id="260"/>
          </p14:sldIdLst>
        </p14:section>
        <p14:section name="Load" id="{3FFD41CA-2729-4D77-A657-C02C5A22CD51}">
          <p14:sldIdLst>
            <p14:sldId id="261"/>
            <p14:sldId id="262"/>
          </p14:sldIdLst>
        </p14:section>
        <p14:section name="Analyse" id="{D09854F5-C1DA-4D6C-853D-691CD4C3A78B}">
          <p14:sldIdLst>
            <p14:sldId id="263"/>
            <p14:sldId id="26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0028"/>
    <a:srgbClr val="0225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5" d="100"/>
          <a:sy n="65" d="100"/>
        </p:scale>
        <p:origin x="715" y="485"/>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hdphoto4.wdp>
</file>

<file path=ppt/media/image1.jpeg>
</file>

<file path=ppt/media/image10.png>
</file>

<file path=ppt/media/image11.svg>
</file>

<file path=ppt/media/image12.jpg>
</file>

<file path=ppt/media/image13.png>
</file>

<file path=ppt/media/image14.png>
</file>

<file path=ppt/media/image15.svg>
</file>

<file path=ppt/media/image16.jpg>
</file>

<file path=ppt/media/image17.png>
</file>

<file path=ppt/media/image18.png>
</file>

<file path=ppt/media/image19.svg>
</file>

<file path=ppt/media/image2.png>
</file>

<file path=ppt/media/image20.png>
</file>

<file path=ppt/media/image21.jpg>
</file>

<file path=ppt/media/image3.png>
</file>

<file path=ppt/media/image4.png>
</file>

<file path=ppt/media/image5.png>
</file>

<file path=ppt/media/image6.png>
</file>

<file path=ppt/media/image7.sv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84BEB-E9C7-4F6F-A0C3-3F34D224DA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FCDEC8A-73AC-418F-847B-9CA3CD4846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E12C85-8020-4A75-859A-09E32103E044}"/>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5" name="Footer Placeholder 4">
            <a:extLst>
              <a:ext uri="{FF2B5EF4-FFF2-40B4-BE49-F238E27FC236}">
                <a16:creationId xmlns:a16="http://schemas.microsoft.com/office/drawing/2014/main" id="{23BCEEB4-1779-4EA1-BD41-887AE8ED35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0B1050-8100-4EC2-A5C0-88EFB5A55FF4}"/>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2889136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F17CE-101C-4F83-AA32-ACA5C6C294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DCE8C9B-252B-4140-9FE5-7FB7FD5340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3EA39D-F410-4704-96D7-FB1F47124FFB}"/>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5" name="Footer Placeholder 4">
            <a:extLst>
              <a:ext uri="{FF2B5EF4-FFF2-40B4-BE49-F238E27FC236}">
                <a16:creationId xmlns:a16="http://schemas.microsoft.com/office/drawing/2014/main" id="{4AC2A929-E859-4A7A-844F-D6987EA0D3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D3A8F7-7706-448A-B31F-D3090827D64C}"/>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4107403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23230B-2717-4547-B45F-1C6E1661E8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B3816D-EA9E-483E-8BA7-C830FC1B79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F51872-912D-4D69-8352-4624DAFBEBBF}"/>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5" name="Footer Placeholder 4">
            <a:extLst>
              <a:ext uri="{FF2B5EF4-FFF2-40B4-BE49-F238E27FC236}">
                <a16:creationId xmlns:a16="http://schemas.microsoft.com/office/drawing/2014/main" id="{CFC86615-B6EE-4834-81CA-C12BD0ABD3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8E0894-253C-4DE5-B9C9-E01D221B26C6}"/>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1159457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0DB3D-B017-43A5-9E9B-64FBF206EA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173124-6F08-4D4E-9DCC-A908D26B116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E61D91-CA67-4ABC-AC56-F69641F3985E}"/>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5" name="Footer Placeholder 4">
            <a:extLst>
              <a:ext uri="{FF2B5EF4-FFF2-40B4-BE49-F238E27FC236}">
                <a16:creationId xmlns:a16="http://schemas.microsoft.com/office/drawing/2014/main" id="{3C40978C-D48F-4057-A9C2-0E32EA92C2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352A97-786E-4868-ACE5-C91A22A77008}"/>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500875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E50A3-53A3-4D1E-B1DB-4090BF074C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B6AD454-E594-47BE-928E-9974CAF60C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27F3AF-8F59-4B29-86B4-E763E88DB476}"/>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5" name="Footer Placeholder 4">
            <a:extLst>
              <a:ext uri="{FF2B5EF4-FFF2-40B4-BE49-F238E27FC236}">
                <a16:creationId xmlns:a16="http://schemas.microsoft.com/office/drawing/2014/main" id="{6273F200-D9C6-41DA-AA4A-67B2B43E24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9CCF44-8BEC-48D3-A683-7615C01AFFEE}"/>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3577958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B45C5-B3B0-4F66-B6A4-E88C3E622F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96774E-7A35-4293-865D-68BD3238C2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A38D36-8E0D-41F9-84BA-BA2C1582BD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DEA3AD-5E6D-447E-B40A-CD823F36254B}"/>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6" name="Footer Placeholder 5">
            <a:extLst>
              <a:ext uri="{FF2B5EF4-FFF2-40B4-BE49-F238E27FC236}">
                <a16:creationId xmlns:a16="http://schemas.microsoft.com/office/drawing/2014/main" id="{F0431939-6BE1-46D5-A07B-2BDDDADC51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23AA7F-A485-4932-971F-52F3D8237661}"/>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681313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0A558-00DC-49FB-AED1-359793BD67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1B2CF2B-72BD-43DA-8230-AA5B764E9F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E462258-24FF-4E0E-BDF5-C5CA8408FF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4523F6-5AF5-4D57-A1CF-23C61CC5C36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9688DC-A52A-4FD0-84DE-2BF8DBCF39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54CA6E-F09A-4A6F-868B-859D89E71614}"/>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8" name="Footer Placeholder 7">
            <a:extLst>
              <a:ext uri="{FF2B5EF4-FFF2-40B4-BE49-F238E27FC236}">
                <a16:creationId xmlns:a16="http://schemas.microsoft.com/office/drawing/2014/main" id="{6DAB4CE4-14BE-4101-9DFB-D7766FCD38E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4E5B9F-EADD-4186-811E-99D4CB18AD30}"/>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3397373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4C384-FA9C-4E12-B2A3-E3F7FA8F8F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F0C143-3618-4F5E-A5BF-C34373649836}"/>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4" name="Footer Placeholder 3">
            <a:extLst>
              <a:ext uri="{FF2B5EF4-FFF2-40B4-BE49-F238E27FC236}">
                <a16:creationId xmlns:a16="http://schemas.microsoft.com/office/drawing/2014/main" id="{D5D5E3C0-9868-4D16-AACB-40F797813F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F7132D-2E3E-4311-861D-412AB19B7AFA}"/>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491312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66E3AB-6435-467B-AC86-B8438896C41B}"/>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3" name="Footer Placeholder 2">
            <a:extLst>
              <a:ext uri="{FF2B5EF4-FFF2-40B4-BE49-F238E27FC236}">
                <a16:creationId xmlns:a16="http://schemas.microsoft.com/office/drawing/2014/main" id="{22CEDFF7-E033-462C-9796-4F77CF7355B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488B46-E9E7-4423-815C-E1C0DAC7E756}"/>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2031718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6F705-E70A-4D6E-9C6C-1684870DC7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952F9E-A81C-4B94-ADFD-56CB68103A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9C6F4B-F153-4D2D-BD95-3CF3DE899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20DA96-86DC-4FCD-8CF9-93BFF0B8F5D6}"/>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6" name="Footer Placeholder 5">
            <a:extLst>
              <a:ext uri="{FF2B5EF4-FFF2-40B4-BE49-F238E27FC236}">
                <a16:creationId xmlns:a16="http://schemas.microsoft.com/office/drawing/2014/main" id="{E5D07B25-01A2-4F5F-A2C5-E118FB6DF4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214F08-D936-4DD6-A874-8D56D4398084}"/>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1521009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F7337-DF10-4868-8F7C-6FBE5FB8FD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D1598E6-261C-4D8B-9D1F-43B8BC5703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3E1E4E-C47B-4BF0-B7D6-557A551BD6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CAC8A5-8471-4AD4-9476-55A18BDEDB97}"/>
              </a:ext>
            </a:extLst>
          </p:cNvPr>
          <p:cNvSpPr>
            <a:spLocks noGrp="1"/>
          </p:cNvSpPr>
          <p:nvPr>
            <p:ph type="dt" sz="half" idx="10"/>
          </p:nvPr>
        </p:nvSpPr>
        <p:spPr/>
        <p:txBody>
          <a:bodyPr/>
          <a:lstStyle/>
          <a:p>
            <a:fld id="{24911C31-D0D6-484E-BB84-FF8427A00639}" type="datetimeFigureOut">
              <a:rPr lang="en-US" smtClean="0"/>
              <a:t>5/17/2023</a:t>
            </a:fld>
            <a:endParaRPr lang="en-US"/>
          </a:p>
        </p:txBody>
      </p:sp>
      <p:sp>
        <p:nvSpPr>
          <p:cNvPr id="6" name="Footer Placeholder 5">
            <a:extLst>
              <a:ext uri="{FF2B5EF4-FFF2-40B4-BE49-F238E27FC236}">
                <a16:creationId xmlns:a16="http://schemas.microsoft.com/office/drawing/2014/main" id="{6410A9F4-AD5B-4537-AC13-3A7EBCDA26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224CCC-780F-454C-9F0D-66D9BBC7C359}"/>
              </a:ext>
            </a:extLst>
          </p:cNvPr>
          <p:cNvSpPr>
            <a:spLocks noGrp="1"/>
          </p:cNvSpPr>
          <p:nvPr>
            <p:ph type="sldNum" sz="quarter" idx="12"/>
          </p:nvPr>
        </p:nvSpPr>
        <p:spPr/>
        <p:txBody>
          <a:bodyPr/>
          <a:lstStyle/>
          <a:p>
            <a:fld id="{CAD92110-C27F-4C5E-A117-B8F70302F283}" type="slidenum">
              <a:rPr lang="en-US" smtClean="0"/>
              <a:t>‹#›</a:t>
            </a:fld>
            <a:endParaRPr lang="en-US"/>
          </a:p>
        </p:txBody>
      </p:sp>
    </p:spTree>
    <p:extLst>
      <p:ext uri="{BB962C8B-B14F-4D97-AF65-F5344CB8AC3E}">
        <p14:creationId xmlns:p14="http://schemas.microsoft.com/office/powerpoint/2010/main" val="2258748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E4F216-1A86-43E8-BE85-9D9D669A51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870189-2B76-473D-8B59-B77D36EC8A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543204-BBA0-4889-92AE-013B09A120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911C31-D0D6-484E-BB84-FF8427A00639}" type="datetimeFigureOut">
              <a:rPr lang="en-US" smtClean="0"/>
              <a:t>5/17/2023</a:t>
            </a:fld>
            <a:endParaRPr lang="en-US"/>
          </a:p>
        </p:txBody>
      </p:sp>
      <p:sp>
        <p:nvSpPr>
          <p:cNvPr id="5" name="Footer Placeholder 4">
            <a:extLst>
              <a:ext uri="{FF2B5EF4-FFF2-40B4-BE49-F238E27FC236}">
                <a16:creationId xmlns:a16="http://schemas.microsoft.com/office/drawing/2014/main" id="{5F3133B1-36DF-4724-A4BB-1A9612C734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594FB0-74CF-4E93-8B72-538A890005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D92110-C27F-4C5E-A117-B8F70302F283}" type="slidenum">
              <a:rPr lang="en-US" smtClean="0"/>
              <a:t>‹#›</a:t>
            </a:fld>
            <a:endParaRPr lang="en-US"/>
          </a:p>
        </p:txBody>
      </p:sp>
    </p:spTree>
    <p:extLst>
      <p:ext uri="{BB962C8B-B14F-4D97-AF65-F5344CB8AC3E}">
        <p14:creationId xmlns:p14="http://schemas.microsoft.com/office/powerpoint/2010/main" val="39754680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6.xml"/><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slide" Target="slide4.xml"/><Relationship Id="rId5" Type="http://schemas.openxmlformats.org/officeDocument/2006/relationships/image" Target="../media/image3.png"/><Relationship Id="rId10" Type="http://schemas.openxmlformats.org/officeDocument/2006/relationships/slide" Target="slide8.xml"/><Relationship Id="rId4" Type="http://schemas.openxmlformats.org/officeDocument/2006/relationships/slide" Target="slide2.xml"/><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2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72968F-5130-40D3-80D5-491AF388D9C1}"/>
              </a:ext>
            </a:extLst>
          </p:cNvPr>
          <p:cNvPicPr>
            <a:picLocks noChangeAspect="1"/>
          </p:cNvPicPr>
          <p:nvPr/>
        </p:nvPicPr>
        <p:blipFill rotWithShape="1">
          <a:blip r:embed="rId2">
            <a:extLst>
              <a:ext uri="{28A0092B-C50C-407E-A947-70E740481C1C}">
                <a14:useLocalDpi xmlns:a14="http://schemas.microsoft.com/office/drawing/2010/main" val="0"/>
              </a:ext>
            </a:extLst>
          </a:blip>
          <a:srcRect t="9186" b="13602"/>
          <a:stretch/>
        </p:blipFill>
        <p:spPr>
          <a:xfrm>
            <a:off x="-163600" y="-92025"/>
            <a:ext cx="12355600" cy="6950025"/>
          </a:xfrm>
          <a:prstGeom prst="rect">
            <a:avLst/>
          </a:prstGeom>
        </p:spPr>
      </p:pic>
      <mc:AlternateContent xmlns:mc="http://schemas.openxmlformats.org/markup-compatibility/2006">
        <mc:Choice xmlns:psez="http://schemas.microsoft.com/office/powerpoint/2016/sectionzoom" Requires="psez">
          <p:graphicFrame>
            <p:nvGraphicFramePr>
              <p:cNvPr id="8" name="Section Zoom 7">
                <a:extLst>
                  <a:ext uri="{FF2B5EF4-FFF2-40B4-BE49-F238E27FC236}">
                    <a16:creationId xmlns:a16="http://schemas.microsoft.com/office/drawing/2014/main" id="{9EA58A32-8BE2-458D-9AC2-761C51DA7DDB}"/>
                  </a:ext>
                </a:extLst>
              </p:cNvPr>
              <p:cNvGraphicFramePr>
                <a:graphicFrameLocks noChangeAspect="1"/>
              </p:cNvGraphicFramePr>
              <p:nvPr>
                <p:extLst>
                  <p:ext uri="{D42A27DB-BD31-4B8C-83A1-F6EECF244321}">
                    <p14:modId xmlns:p14="http://schemas.microsoft.com/office/powerpoint/2010/main" val="1719017282"/>
                  </p:ext>
                </p:extLst>
              </p:nvPr>
            </p:nvGraphicFramePr>
            <p:xfrm>
              <a:off x="-310053" y="4006937"/>
              <a:ext cx="3564849" cy="2005228"/>
            </p:xfrm>
            <a:graphic>
              <a:graphicData uri="http://schemas.microsoft.com/office/powerpoint/2016/sectionzoom">
                <psez:sectionZm>
                  <psez:sectionZmObj sectionId="{42EBA401-608A-463A-8D69-6221B981844C}">
                    <psez:zmPr id="{CC9979F9-9960-46BB-B773-E9507BEF5CD0}" transitionDur="1000" showBg="0">
                      <p166:blipFill xmlns:p166="http://schemas.microsoft.com/office/powerpoint/2016/6/main">
                        <a:blip r:embed="rId3"/>
                        <a:stretch>
                          <a:fillRect/>
                        </a:stretch>
                      </p166:blipFill>
                      <p166:spPr xmlns:p166="http://schemas.microsoft.com/office/powerpoint/2016/6/main">
                        <a:xfrm>
                          <a:off x="0" y="0"/>
                          <a:ext cx="3564849" cy="2005228"/>
                        </a:xfrm>
                        <a:prstGeom prst="rect">
                          <a:avLst/>
                        </a:prstGeom>
                      </p166:spPr>
                    </psez:zmPr>
                  </psez:sectionZmObj>
                </psez:sectionZm>
              </a:graphicData>
            </a:graphic>
          </p:graphicFrame>
        </mc:Choice>
        <mc:Fallback>
          <p:pic>
            <p:nvPicPr>
              <p:cNvPr id="8" name="Section Zoom 7">
                <a:hlinkClick r:id="rId4" action="ppaction://hlinksldjump"/>
                <a:extLst>
                  <a:ext uri="{FF2B5EF4-FFF2-40B4-BE49-F238E27FC236}">
                    <a16:creationId xmlns:a16="http://schemas.microsoft.com/office/drawing/2014/main" id="{9EA58A32-8BE2-458D-9AC2-761C51DA7DDB}"/>
                  </a:ext>
                </a:extLst>
              </p:cNvPr>
              <p:cNvPicPr>
                <a:picLocks noGrp="1" noRot="1" noChangeAspect="1" noMove="1" noResize="1" noEditPoints="1" noAdjustHandles="1" noChangeArrowheads="1" noChangeShapeType="1"/>
              </p:cNvPicPr>
              <p:nvPr/>
            </p:nvPicPr>
            <p:blipFill>
              <a:blip r:embed="rId3"/>
              <a:stretch>
                <a:fillRect/>
              </a:stretch>
            </p:blipFill>
            <p:spPr>
              <a:xfrm>
                <a:off x="-310053" y="4006937"/>
                <a:ext cx="3564849" cy="2005228"/>
              </a:xfrm>
              <a:prstGeom prst="rect">
                <a:avLst/>
              </a:prstGeom>
            </p:spPr>
          </p:pic>
        </mc:Fallback>
      </mc:AlternateContent>
      <mc:AlternateContent xmlns:mc="http://schemas.openxmlformats.org/markup-compatibility/2006">
        <mc:Choice xmlns:psez="http://schemas.microsoft.com/office/powerpoint/2016/sectionzoom" Requires="psez">
          <p:graphicFrame>
            <p:nvGraphicFramePr>
              <p:cNvPr id="13" name="Section Zoom 12">
                <a:extLst>
                  <a:ext uri="{FF2B5EF4-FFF2-40B4-BE49-F238E27FC236}">
                    <a16:creationId xmlns:a16="http://schemas.microsoft.com/office/drawing/2014/main" id="{6FACC43F-9E11-4D21-AF74-1163F766E43D}"/>
                  </a:ext>
                </a:extLst>
              </p:cNvPr>
              <p:cNvGraphicFramePr>
                <a:graphicFrameLocks noChangeAspect="1"/>
              </p:cNvGraphicFramePr>
              <p:nvPr>
                <p:extLst>
                  <p:ext uri="{D42A27DB-BD31-4B8C-83A1-F6EECF244321}">
                    <p14:modId xmlns:p14="http://schemas.microsoft.com/office/powerpoint/2010/main" val="1035757149"/>
                  </p:ext>
                </p:extLst>
              </p:nvPr>
            </p:nvGraphicFramePr>
            <p:xfrm>
              <a:off x="1509610" y="394230"/>
              <a:ext cx="4242711" cy="2386525"/>
            </p:xfrm>
            <a:graphic>
              <a:graphicData uri="http://schemas.microsoft.com/office/powerpoint/2016/sectionzoom">
                <psez:sectionZm>
                  <psez:sectionZmObj sectionId="{B7CBFD58-DFDE-46A2-B245-B1A98D9531EE}">
                    <psez:zmPr id="{ECDC8C76-254F-4136-A639-C9F321E27782}" transitionDur="1000" showBg="0">
                      <p166:blipFill xmlns:p166="http://schemas.microsoft.com/office/powerpoint/2016/6/main">
                        <a:blip r:embed="rId5"/>
                        <a:stretch>
                          <a:fillRect/>
                        </a:stretch>
                      </p166:blipFill>
                      <p166:spPr xmlns:p166="http://schemas.microsoft.com/office/powerpoint/2016/6/main">
                        <a:xfrm>
                          <a:off x="0" y="0"/>
                          <a:ext cx="4242711" cy="2386525"/>
                        </a:xfrm>
                        <a:prstGeom prst="rect">
                          <a:avLst/>
                        </a:prstGeom>
                      </p166:spPr>
                    </psez:zmPr>
                  </psez:sectionZmObj>
                </psez:sectionZm>
              </a:graphicData>
            </a:graphic>
          </p:graphicFrame>
        </mc:Choice>
        <mc:Fallback>
          <p:pic>
            <p:nvPicPr>
              <p:cNvPr id="13" name="Section Zoom 12">
                <a:hlinkClick r:id="rId6" action="ppaction://hlinksldjump"/>
                <a:extLst>
                  <a:ext uri="{FF2B5EF4-FFF2-40B4-BE49-F238E27FC236}">
                    <a16:creationId xmlns:a16="http://schemas.microsoft.com/office/drawing/2014/main" id="{6FACC43F-9E11-4D21-AF74-1163F766E43D}"/>
                  </a:ext>
                </a:extLst>
              </p:cNvPr>
              <p:cNvPicPr>
                <a:picLocks noGrp="1" noRot="1" noChangeAspect="1" noMove="1" noResize="1" noEditPoints="1" noAdjustHandles="1" noChangeArrowheads="1" noChangeShapeType="1"/>
              </p:cNvPicPr>
              <p:nvPr/>
            </p:nvPicPr>
            <p:blipFill>
              <a:blip r:embed="rId5"/>
              <a:stretch>
                <a:fillRect/>
              </a:stretch>
            </p:blipFill>
            <p:spPr>
              <a:xfrm>
                <a:off x="1509610" y="394230"/>
                <a:ext cx="4242711" cy="2386525"/>
              </a:xfrm>
              <a:prstGeom prst="rect">
                <a:avLst/>
              </a:prstGeom>
            </p:spPr>
          </p:pic>
        </mc:Fallback>
      </mc:AlternateContent>
      <mc:AlternateContent xmlns:mc="http://schemas.openxmlformats.org/markup-compatibility/2006">
        <mc:Choice xmlns:psez="http://schemas.microsoft.com/office/powerpoint/2016/sectionzoom" Requires="psez">
          <p:graphicFrame>
            <p:nvGraphicFramePr>
              <p:cNvPr id="15" name="Section Zoom 14">
                <a:extLst>
                  <a:ext uri="{FF2B5EF4-FFF2-40B4-BE49-F238E27FC236}">
                    <a16:creationId xmlns:a16="http://schemas.microsoft.com/office/drawing/2014/main" id="{1E1FB9AB-FFB6-4C14-A846-B093B3D7DDC4}"/>
                  </a:ext>
                </a:extLst>
              </p:cNvPr>
              <p:cNvGraphicFramePr>
                <a:graphicFrameLocks noChangeAspect="1"/>
              </p:cNvGraphicFramePr>
              <p:nvPr>
                <p:extLst>
                  <p:ext uri="{D42A27DB-BD31-4B8C-83A1-F6EECF244321}">
                    <p14:modId xmlns:p14="http://schemas.microsoft.com/office/powerpoint/2010/main" val="2677213853"/>
                  </p:ext>
                </p:extLst>
              </p:nvPr>
            </p:nvGraphicFramePr>
            <p:xfrm>
              <a:off x="5068380" y="2181887"/>
              <a:ext cx="3564850" cy="2005228"/>
            </p:xfrm>
            <a:graphic>
              <a:graphicData uri="http://schemas.microsoft.com/office/powerpoint/2016/sectionzoom">
                <psez:sectionZm>
                  <psez:sectionZmObj sectionId="{3FFD41CA-2729-4D77-A657-C02C5A22CD51}">
                    <psez:zmPr id="{6A73B90A-D010-45CD-A33A-11BC4DE909DF}" transitionDur="1000" showBg="0">
                      <p166:blipFill xmlns:p166="http://schemas.microsoft.com/office/powerpoint/2016/6/main">
                        <a:blip r:embed="rId7"/>
                        <a:stretch>
                          <a:fillRect/>
                        </a:stretch>
                      </p166:blipFill>
                      <p166:spPr xmlns:p166="http://schemas.microsoft.com/office/powerpoint/2016/6/main">
                        <a:xfrm>
                          <a:off x="0" y="0"/>
                          <a:ext cx="3564850" cy="2005228"/>
                        </a:xfrm>
                        <a:prstGeom prst="rect">
                          <a:avLst/>
                        </a:prstGeom>
                      </p166:spPr>
                    </psez:zmPr>
                  </psez:sectionZmObj>
                </psez:sectionZm>
              </a:graphicData>
            </a:graphic>
          </p:graphicFrame>
        </mc:Choice>
        <mc:Fallback>
          <p:pic>
            <p:nvPicPr>
              <p:cNvPr id="15" name="Section Zoom 14">
                <a:hlinkClick r:id="rId8" action="ppaction://hlinksldjump"/>
                <a:extLst>
                  <a:ext uri="{FF2B5EF4-FFF2-40B4-BE49-F238E27FC236}">
                    <a16:creationId xmlns:a16="http://schemas.microsoft.com/office/drawing/2014/main" id="{1E1FB9AB-FFB6-4C14-A846-B093B3D7DDC4}"/>
                  </a:ext>
                </a:extLst>
              </p:cNvPr>
              <p:cNvPicPr>
                <a:picLocks noGrp="1" noRot="1" noChangeAspect="1" noMove="1" noResize="1" noEditPoints="1" noAdjustHandles="1" noChangeArrowheads="1" noChangeShapeType="1"/>
              </p:cNvPicPr>
              <p:nvPr/>
            </p:nvPicPr>
            <p:blipFill>
              <a:blip r:embed="rId7"/>
              <a:stretch>
                <a:fillRect/>
              </a:stretch>
            </p:blipFill>
            <p:spPr>
              <a:xfrm>
                <a:off x="5068380" y="2181887"/>
                <a:ext cx="3564850" cy="2005228"/>
              </a:xfrm>
              <a:prstGeom prst="rect">
                <a:avLst/>
              </a:prstGeom>
            </p:spPr>
          </p:pic>
        </mc:Fallback>
      </mc:AlternateContent>
      <mc:AlternateContent xmlns:mc="http://schemas.openxmlformats.org/markup-compatibility/2006">
        <mc:Choice xmlns:psez="http://schemas.microsoft.com/office/powerpoint/2016/sectionzoom" Requires="psez">
          <p:graphicFrame>
            <p:nvGraphicFramePr>
              <p:cNvPr id="17" name="Section Zoom 16">
                <a:extLst>
                  <a:ext uri="{FF2B5EF4-FFF2-40B4-BE49-F238E27FC236}">
                    <a16:creationId xmlns:a16="http://schemas.microsoft.com/office/drawing/2014/main" id="{DC38AD75-A518-429B-88FC-B3B4DCBC2E27}"/>
                  </a:ext>
                </a:extLst>
              </p:cNvPr>
              <p:cNvGraphicFramePr>
                <a:graphicFrameLocks noChangeAspect="1"/>
              </p:cNvGraphicFramePr>
              <p:nvPr>
                <p:extLst>
                  <p:ext uri="{D42A27DB-BD31-4B8C-83A1-F6EECF244321}">
                    <p14:modId xmlns:p14="http://schemas.microsoft.com/office/powerpoint/2010/main" val="2037825609"/>
                  </p:ext>
                </p:extLst>
              </p:nvPr>
            </p:nvGraphicFramePr>
            <p:xfrm>
              <a:off x="7712681" y="160680"/>
              <a:ext cx="5462954" cy="3072912"/>
            </p:xfrm>
            <a:graphic>
              <a:graphicData uri="http://schemas.microsoft.com/office/powerpoint/2016/sectionzoom">
                <psez:sectionZm>
                  <psez:sectionZmObj sectionId="{D09854F5-C1DA-4D6C-853D-691CD4C3A78B}">
                    <psez:zmPr id="{BCAEF7A4-C8AB-4D98-802D-9016AA07775C}" transitionDur="1000" showBg="0">
                      <p166:blipFill xmlns:p166="http://schemas.microsoft.com/office/powerpoint/2016/6/main">
                        <a:blip r:embed="rId9"/>
                        <a:stretch>
                          <a:fillRect/>
                        </a:stretch>
                      </p166:blipFill>
                      <p166:spPr xmlns:p166="http://schemas.microsoft.com/office/powerpoint/2016/6/main">
                        <a:xfrm>
                          <a:off x="0" y="0"/>
                          <a:ext cx="5462954" cy="3072912"/>
                        </a:xfrm>
                        <a:prstGeom prst="rect">
                          <a:avLst/>
                        </a:prstGeom>
                      </p166:spPr>
                    </psez:zmPr>
                  </psez:sectionZmObj>
                </psez:sectionZm>
              </a:graphicData>
            </a:graphic>
          </p:graphicFrame>
        </mc:Choice>
        <mc:Fallback>
          <p:pic>
            <p:nvPicPr>
              <p:cNvPr id="17" name="Section Zoom 16">
                <a:hlinkClick r:id="rId10" action="ppaction://hlinksldjump"/>
                <a:extLst>
                  <a:ext uri="{FF2B5EF4-FFF2-40B4-BE49-F238E27FC236}">
                    <a16:creationId xmlns:a16="http://schemas.microsoft.com/office/drawing/2014/main" id="{DC38AD75-A518-429B-88FC-B3B4DCBC2E27}"/>
                  </a:ext>
                </a:extLst>
              </p:cNvPr>
              <p:cNvPicPr>
                <a:picLocks noGrp="1" noRot="1" noChangeAspect="1" noMove="1" noResize="1" noEditPoints="1" noAdjustHandles="1" noChangeArrowheads="1" noChangeShapeType="1"/>
              </p:cNvPicPr>
              <p:nvPr/>
            </p:nvPicPr>
            <p:blipFill>
              <a:blip r:embed="rId9"/>
              <a:stretch>
                <a:fillRect/>
              </a:stretch>
            </p:blipFill>
            <p:spPr>
              <a:xfrm>
                <a:off x="7712681" y="160680"/>
                <a:ext cx="5462954" cy="3072912"/>
              </a:xfrm>
              <a:prstGeom prst="rect">
                <a:avLst/>
              </a:prstGeom>
            </p:spPr>
          </p:pic>
        </mc:Fallback>
      </mc:AlternateContent>
      <p:cxnSp>
        <p:nvCxnSpPr>
          <p:cNvPr id="19" name="Straight Connector 18">
            <a:extLst>
              <a:ext uri="{FF2B5EF4-FFF2-40B4-BE49-F238E27FC236}">
                <a16:creationId xmlns:a16="http://schemas.microsoft.com/office/drawing/2014/main" id="{FE160166-309B-4E79-8404-7D5079E8EAC5}"/>
              </a:ext>
            </a:extLst>
          </p:cNvPr>
          <p:cNvCxnSpPr>
            <a:cxnSpLocks/>
          </p:cNvCxnSpPr>
          <p:nvPr/>
        </p:nvCxnSpPr>
        <p:spPr>
          <a:xfrm flipV="1">
            <a:off x="2028092" y="2575243"/>
            <a:ext cx="970604" cy="1611872"/>
          </a:xfrm>
          <a:prstGeom prst="line">
            <a:avLst/>
          </a:prstGeom>
          <a:ln w="79375" cap="rnd">
            <a:solidFill>
              <a:schemeClr val="bg1"/>
            </a:solidFill>
            <a:prstDash val="dash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2826CA7-FADA-4569-BCD0-29DA50903755}"/>
              </a:ext>
            </a:extLst>
          </p:cNvPr>
          <p:cNvCxnSpPr>
            <a:cxnSpLocks/>
          </p:cNvCxnSpPr>
          <p:nvPr/>
        </p:nvCxnSpPr>
        <p:spPr>
          <a:xfrm flipV="1">
            <a:off x="7819292" y="2332892"/>
            <a:ext cx="1289539" cy="710126"/>
          </a:xfrm>
          <a:prstGeom prst="line">
            <a:avLst/>
          </a:prstGeom>
          <a:ln w="79375" cap="rnd">
            <a:solidFill>
              <a:schemeClr val="bg1"/>
            </a:solidFill>
            <a:prstDash val="dash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C563F8F-68B7-4CEE-A68E-5A8E90128175}"/>
              </a:ext>
            </a:extLst>
          </p:cNvPr>
          <p:cNvCxnSpPr>
            <a:cxnSpLocks/>
          </p:cNvCxnSpPr>
          <p:nvPr/>
        </p:nvCxnSpPr>
        <p:spPr>
          <a:xfrm flipH="1" flipV="1">
            <a:off x="4665786" y="2107626"/>
            <a:ext cx="1295631" cy="673129"/>
          </a:xfrm>
          <a:prstGeom prst="line">
            <a:avLst/>
          </a:prstGeom>
          <a:ln w="79375" cap="rnd">
            <a:solidFill>
              <a:schemeClr val="bg1"/>
            </a:solidFill>
            <a:prstDash val="dashDot"/>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F52D4165-9B9A-4886-8331-6ABC919820D3}"/>
              </a:ext>
            </a:extLst>
          </p:cNvPr>
          <p:cNvSpPr txBox="1"/>
          <p:nvPr/>
        </p:nvSpPr>
        <p:spPr>
          <a:xfrm>
            <a:off x="2872154" y="4829908"/>
            <a:ext cx="6447692" cy="1107996"/>
          </a:xfrm>
          <a:prstGeom prst="rect">
            <a:avLst/>
          </a:prstGeom>
          <a:noFill/>
          <a:effectLst>
            <a:glow rad="228600">
              <a:schemeClr val="accent5">
                <a:satMod val="175000"/>
                <a:alpha val="40000"/>
              </a:schemeClr>
            </a:glow>
            <a:reflection blurRad="152400" stA="68000" endPos="72000" dir="5400000" sy="-100000" algn="bl" rotWithShape="0"/>
            <a:softEdge rad="12700"/>
          </a:effectLst>
          <a:scene3d>
            <a:camera prst="orthographicFront"/>
            <a:lightRig rig="threePt" dir="t"/>
          </a:scene3d>
          <a:sp3d>
            <a:bevelT prst="angle"/>
          </a:sp3d>
        </p:spPr>
        <p:txBody>
          <a:bodyPr wrap="square" rtlCol="0">
            <a:spAutoFit/>
          </a:bodyPr>
          <a:lstStyle/>
          <a:p>
            <a:r>
              <a:rPr lang="en-US" sz="6600" b="1" dirty="0">
                <a:solidFill>
                  <a:schemeClr val="bg1"/>
                </a:solidFill>
                <a:latin typeface="Arial Rounded MT Bold" panose="020F0704030504030204" pitchFamily="34" charset="0"/>
              </a:rPr>
              <a:t>ETL PROCESS</a:t>
            </a:r>
          </a:p>
        </p:txBody>
      </p:sp>
    </p:spTree>
    <p:extLst>
      <p:ext uri="{BB962C8B-B14F-4D97-AF65-F5344CB8AC3E}">
        <p14:creationId xmlns:p14="http://schemas.microsoft.com/office/powerpoint/2010/main" val="3430784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0000" fill="hold"/>
                                        <p:tgtEl>
                                          <p:spTgt spid="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Flowchart: Connector 2">
            <a:extLst>
              <a:ext uri="{FF2B5EF4-FFF2-40B4-BE49-F238E27FC236}">
                <a16:creationId xmlns:a16="http://schemas.microsoft.com/office/drawing/2014/main" id="{F5F249E2-2FF2-479D-9921-852849282EA0}"/>
              </a:ext>
            </a:extLst>
          </p:cNvPr>
          <p:cNvSpPr/>
          <p:nvPr/>
        </p:nvSpPr>
        <p:spPr>
          <a:xfrm>
            <a:off x="2863703" y="233916"/>
            <a:ext cx="6464595" cy="6390168"/>
          </a:xfrm>
          <a:prstGeom prst="flowChartConnector">
            <a:avLst/>
          </a:prstGeom>
          <a:solidFill>
            <a:srgbClr val="022545">
              <a:alpha val="39000"/>
            </a:srgbClr>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9AC4E98-4862-4165-85E3-DFD3C7E460B0}"/>
              </a:ext>
            </a:extLst>
          </p:cNvPr>
          <p:cNvSpPr txBox="1"/>
          <p:nvPr/>
        </p:nvSpPr>
        <p:spPr>
          <a:xfrm>
            <a:off x="3352800" y="3774558"/>
            <a:ext cx="5388077" cy="1200329"/>
          </a:xfrm>
          <a:prstGeom prst="rect">
            <a:avLst/>
          </a:prstGeom>
          <a:noFill/>
        </p:spPr>
        <p:txBody>
          <a:bodyPr wrap="square" rtlCol="0">
            <a:spAutoFit/>
          </a:bodyPr>
          <a:lstStyle/>
          <a:p>
            <a:pPr algn="ctr"/>
            <a:r>
              <a:rPr lang="en-US" sz="7200" b="1" i="0" dirty="0">
                <a:solidFill>
                  <a:srgbClr val="E2EEFF"/>
                </a:solidFill>
                <a:effectLst/>
                <a:latin typeface="Arial Rounded MT Bold" panose="020F0704030504030204" pitchFamily="34" charset="0"/>
              </a:rPr>
              <a:t>EXTRACT</a:t>
            </a:r>
            <a:endParaRPr lang="en-US" sz="7200" b="1" dirty="0">
              <a:latin typeface="Arial Rounded MT Bold" panose="020F0704030504030204" pitchFamily="34" charset="0"/>
            </a:endParaRPr>
          </a:p>
        </p:txBody>
      </p:sp>
      <p:pic>
        <p:nvPicPr>
          <p:cNvPr id="7" name="Graphic 6" descr="Research with solid fill">
            <a:extLst>
              <a:ext uri="{FF2B5EF4-FFF2-40B4-BE49-F238E27FC236}">
                <a16:creationId xmlns:a16="http://schemas.microsoft.com/office/drawing/2014/main" id="{F408F84A-2B51-42A3-993E-7E0093ABB4A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91588" y="459409"/>
            <a:ext cx="3387138" cy="3315149"/>
          </a:xfrm>
          <a:prstGeom prst="rect">
            <a:avLst/>
          </a:prstGeom>
        </p:spPr>
      </p:pic>
    </p:spTree>
    <p:extLst>
      <p:ext uri="{BB962C8B-B14F-4D97-AF65-F5344CB8AC3E}">
        <p14:creationId xmlns:p14="http://schemas.microsoft.com/office/powerpoint/2010/main" val="3499926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0" r="-10000"/>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62252E2-312C-42F6-9AB2-04E2B9B2553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val="0"/>
              </a:ext>
            </a:extLst>
          </a:blip>
          <a:srcRect l="8292" r="8292"/>
          <a:stretch/>
        </p:blipFill>
        <p:spPr>
          <a:xfrm>
            <a:off x="0" y="0"/>
            <a:ext cx="12192000" cy="6858000"/>
          </a:xfrm>
          <a:prstGeom prst="rect">
            <a:avLst/>
          </a:prstGeom>
        </p:spPr>
      </p:pic>
      <p:sp useBgFill="1">
        <p:nvSpPr>
          <p:cNvPr id="17" name="Rectangle: Rounded Corners 16">
            <a:extLst>
              <a:ext uri="{FF2B5EF4-FFF2-40B4-BE49-F238E27FC236}">
                <a16:creationId xmlns:a16="http://schemas.microsoft.com/office/drawing/2014/main" id="{5515CAD7-E0E7-4AFA-809E-45C13E0E3B89}"/>
              </a:ext>
            </a:extLst>
          </p:cNvPr>
          <p:cNvSpPr/>
          <p:nvPr/>
        </p:nvSpPr>
        <p:spPr>
          <a:xfrm rot="1927248">
            <a:off x="838467" y="2536700"/>
            <a:ext cx="660832" cy="3175651"/>
          </a:xfrm>
          <a:prstGeom prst="roundRect">
            <a:avLst/>
          </a:prstGeom>
          <a:ln>
            <a:noFill/>
          </a:ln>
          <a:effectLst>
            <a:softEdge rad="50800"/>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useBgFill="1">
        <p:nvSpPr>
          <p:cNvPr id="16" name="Rectangle: Rounded Corners 15">
            <a:extLst>
              <a:ext uri="{FF2B5EF4-FFF2-40B4-BE49-F238E27FC236}">
                <a16:creationId xmlns:a16="http://schemas.microsoft.com/office/drawing/2014/main" id="{8EF03BF1-D766-4168-B47D-0781B7E32528}"/>
              </a:ext>
            </a:extLst>
          </p:cNvPr>
          <p:cNvSpPr/>
          <p:nvPr/>
        </p:nvSpPr>
        <p:spPr>
          <a:xfrm rot="1927248">
            <a:off x="675976" y="1609958"/>
            <a:ext cx="660832" cy="3175651"/>
          </a:xfrm>
          <a:prstGeom prst="roundRect">
            <a:avLst/>
          </a:prstGeom>
          <a:ln>
            <a:noFill/>
          </a:ln>
          <a:effectLst>
            <a:softEdge rad="50800"/>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useBgFill="1">
        <p:nvSpPr>
          <p:cNvPr id="18" name="Rectangle: Rounded Corners 17">
            <a:extLst>
              <a:ext uri="{FF2B5EF4-FFF2-40B4-BE49-F238E27FC236}">
                <a16:creationId xmlns:a16="http://schemas.microsoft.com/office/drawing/2014/main" id="{02F26A56-3AB1-4FAA-9E40-DC265CE1B580}"/>
              </a:ext>
            </a:extLst>
          </p:cNvPr>
          <p:cNvSpPr/>
          <p:nvPr/>
        </p:nvSpPr>
        <p:spPr>
          <a:xfrm rot="1927248">
            <a:off x="1000958" y="3463443"/>
            <a:ext cx="660832" cy="3175651"/>
          </a:xfrm>
          <a:prstGeom prst="roundRect">
            <a:avLst/>
          </a:prstGeom>
          <a:ln>
            <a:noFill/>
          </a:ln>
          <a:effectLst>
            <a:softEdge rad="50800"/>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useBgFill="1">
        <p:nvSpPr>
          <p:cNvPr id="14" name="Rectangle: Rounded Corners 13">
            <a:extLst>
              <a:ext uri="{FF2B5EF4-FFF2-40B4-BE49-F238E27FC236}">
                <a16:creationId xmlns:a16="http://schemas.microsoft.com/office/drawing/2014/main" id="{0131470C-150D-427F-BE8D-E8AD05CE1DB4}"/>
              </a:ext>
            </a:extLst>
          </p:cNvPr>
          <p:cNvSpPr/>
          <p:nvPr/>
        </p:nvSpPr>
        <p:spPr>
          <a:xfrm rot="1927248">
            <a:off x="8833334" y="1145646"/>
            <a:ext cx="660832" cy="3175651"/>
          </a:xfrm>
          <a:prstGeom prst="roundRect">
            <a:avLst/>
          </a:prstGeom>
          <a:ln>
            <a:noFill/>
          </a:ln>
          <a:effectLst>
            <a:softEdge rad="50800"/>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useBgFill="1">
        <p:nvSpPr>
          <p:cNvPr id="15" name="Rectangle: Rounded Corners 14">
            <a:extLst>
              <a:ext uri="{FF2B5EF4-FFF2-40B4-BE49-F238E27FC236}">
                <a16:creationId xmlns:a16="http://schemas.microsoft.com/office/drawing/2014/main" id="{2C47DFF4-C78C-4E9F-820C-6B0BB48AD758}"/>
              </a:ext>
            </a:extLst>
          </p:cNvPr>
          <p:cNvSpPr/>
          <p:nvPr/>
        </p:nvSpPr>
        <p:spPr>
          <a:xfrm rot="1927248">
            <a:off x="9409843" y="2644897"/>
            <a:ext cx="660832" cy="3175651"/>
          </a:xfrm>
          <a:prstGeom prst="roundRect">
            <a:avLst/>
          </a:prstGeom>
          <a:ln>
            <a:noFill/>
          </a:ln>
          <a:effectLst>
            <a:softEdge rad="50800"/>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useBgFill="1">
        <p:nvSpPr>
          <p:cNvPr id="13" name="Rectangle: Rounded Corners 12">
            <a:extLst>
              <a:ext uri="{FF2B5EF4-FFF2-40B4-BE49-F238E27FC236}">
                <a16:creationId xmlns:a16="http://schemas.microsoft.com/office/drawing/2014/main" id="{44E185A7-AF79-4AE7-A1C5-5E78978670D8}"/>
              </a:ext>
            </a:extLst>
          </p:cNvPr>
          <p:cNvSpPr/>
          <p:nvPr/>
        </p:nvSpPr>
        <p:spPr>
          <a:xfrm rot="1927248">
            <a:off x="9121589" y="1895271"/>
            <a:ext cx="660832" cy="3175651"/>
          </a:xfrm>
          <a:prstGeom prst="roundRect">
            <a:avLst/>
          </a:prstGeom>
          <a:ln>
            <a:noFill/>
          </a:ln>
          <a:effectLst>
            <a:softEdge rad="50800"/>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3" name="Flowchart: Connector 2">
            <a:extLst>
              <a:ext uri="{FF2B5EF4-FFF2-40B4-BE49-F238E27FC236}">
                <a16:creationId xmlns:a16="http://schemas.microsoft.com/office/drawing/2014/main" id="{C3E77EE7-1032-46D1-ADC1-A7E5F3C141C1}"/>
              </a:ext>
            </a:extLst>
          </p:cNvPr>
          <p:cNvSpPr/>
          <p:nvPr/>
        </p:nvSpPr>
        <p:spPr>
          <a:xfrm>
            <a:off x="-1371600" y="-3639312"/>
            <a:ext cx="14758416" cy="14008608"/>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7EE80FC-123B-492C-AFBA-8954363C455B}"/>
              </a:ext>
            </a:extLst>
          </p:cNvPr>
          <p:cNvSpPr txBox="1"/>
          <p:nvPr/>
        </p:nvSpPr>
        <p:spPr>
          <a:xfrm>
            <a:off x="2942302" y="2548873"/>
            <a:ext cx="6130612" cy="1323439"/>
          </a:xfrm>
          <a:prstGeom prst="rect">
            <a:avLst/>
          </a:prstGeom>
          <a:noFill/>
        </p:spPr>
        <p:txBody>
          <a:bodyPr wrap="square" rtlCol="0">
            <a:spAutoFit/>
          </a:bodyPr>
          <a:lstStyle/>
          <a:p>
            <a:pPr algn="ctr"/>
            <a:r>
              <a:rPr lang="en-US" sz="8000" i="0" dirty="0">
                <a:solidFill>
                  <a:srgbClr val="E2EEFF"/>
                </a:solidFill>
                <a:effectLst/>
                <a:latin typeface="Arial Black" panose="020B0A04020102020204" pitchFamily="34" charset="0"/>
              </a:rPr>
              <a:t>EXTRACT</a:t>
            </a:r>
            <a:endParaRPr lang="en-US" sz="8000" dirty="0">
              <a:latin typeface="Arial Black" panose="020B0A04020102020204" pitchFamily="34" charset="0"/>
            </a:endParaRPr>
          </a:p>
        </p:txBody>
      </p:sp>
      <p:pic>
        <p:nvPicPr>
          <p:cNvPr id="5" name="Graphic 4" descr="Research with solid fill">
            <a:extLst>
              <a:ext uri="{FF2B5EF4-FFF2-40B4-BE49-F238E27FC236}">
                <a16:creationId xmlns:a16="http://schemas.microsoft.com/office/drawing/2014/main" id="{FAC28E11-B61B-474B-83B5-333458EFABA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939246" y="435238"/>
            <a:ext cx="2313507" cy="2264336"/>
          </a:xfrm>
          <a:prstGeom prst="rect">
            <a:avLst/>
          </a:prstGeom>
        </p:spPr>
      </p:pic>
      <p:sp>
        <p:nvSpPr>
          <p:cNvPr id="7" name="TextBox 6">
            <a:extLst>
              <a:ext uri="{FF2B5EF4-FFF2-40B4-BE49-F238E27FC236}">
                <a16:creationId xmlns:a16="http://schemas.microsoft.com/office/drawing/2014/main" id="{B02DFB90-A971-4A8A-8144-6F9CC783DD13}"/>
              </a:ext>
            </a:extLst>
          </p:cNvPr>
          <p:cNvSpPr txBox="1"/>
          <p:nvPr/>
        </p:nvSpPr>
        <p:spPr>
          <a:xfrm>
            <a:off x="1605064" y="4124528"/>
            <a:ext cx="9338553" cy="2308324"/>
          </a:xfrm>
          <a:prstGeom prst="rect">
            <a:avLst/>
          </a:prstGeom>
          <a:solidFill>
            <a:srgbClr val="022545">
              <a:alpha val="67000"/>
            </a:srgbClr>
          </a:solidFill>
        </p:spPr>
        <p:txBody>
          <a:bodyPr wrap="square" rtlCol="0">
            <a:spAutoFit/>
          </a:bodyPr>
          <a:lstStyle/>
          <a:p>
            <a:pPr algn="just"/>
            <a:r>
              <a:rPr lang="en-US" sz="2400" b="0" i="0" dirty="0">
                <a:solidFill>
                  <a:schemeClr val="bg1"/>
                </a:solidFill>
                <a:effectLst/>
                <a:latin typeface="Arial Rounded MT Bold" panose="020F0704030504030204" pitchFamily="34" charset="0"/>
              </a:rPr>
              <a:t>During the extract phase of ETL, someone in the organization identifies the desired data sources and the rows, columns, and fields to be extracted from those sources. These sources likely include:</a:t>
            </a:r>
          </a:p>
          <a:p>
            <a:pPr algn="just">
              <a:buFont typeface="Arial" panose="020B0604020202020204" pitchFamily="34" charset="0"/>
              <a:buChar char="•"/>
            </a:pPr>
            <a:r>
              <a:rPr lang="en-US" sz="2400" b="0" i="0" dirty="0">
                <a:solidFill>
                  <a:schemeClr val="bg1"/>
                </a:solidFill>
                <a:effectLst/>
                <a:latin typeface="Arial Rounded MT Bold" panose="020F0704030504030204" pitchFamily="34" charset="0"/>
              </a:rPr>
              <a:t>Transactional databases hosted on-site or in the cloud</a:t>
            </a:r>
          </a:p>
          <a:p>
            <a:pPr algn="just">
              <a:buFont typeface="Arial" panose="020B0604020202020204" pitchFamily="34" charset="0"/>
              <a:buChar char="•"/>
            </a:pPr>
            <a:r>
              <a:rPr lang="en-US" sz="2400" b="0" i="0" dirty="0">
                <a:solidFill>
                  <a:schemeClr val="bg1"/>
                </a:solidFill>
                <a:effectLst/>
                <a:latin typeface="Arial Rounded MT Bold" panose="020F0704030504030204" pitchFamily="34" charset="0"/>
              </a:rPr>
              <a:t>Hosted business applications</a:t>
            </a:r>
          </a:p>
        </p:txBody>
      </p:sp>
    </p:spTree>
    <p:extLst>
      <p:ext uri="{BB962C8B-B14F-4D97-AF65-F5344CB8AC3E}">
        <p14:creationId xmlns:p14="http://schemas.microsoft.com/office/powerpoint/2010/main" val="1805408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afterEffect">
                                  <p:stCondLst>
                                    <p:cond delay="500"/>
                                  </p:stCondLst>
                                  <p:childTnLst>
                                    <p:animMotion origin="layout" path="M -4.16667E-7 -3.7037E-7 L 0.0556 -0.15648 " pathEditMode="relative" rAng="0" ptsTypes="AA">
                                      <p:cBhvr>
                                        <p:cTn id="6" dur="2000" fill="hold"/>
                                        <p:tgtEl>
                                          <p:spTgt spid="13"/>
                                        </p:tgtEl>
                                        <p:attrNameLst>
                                          <p:attrName>ppt_x</p:attrName>
                                          <p:attrName>ppt_y</p:attrName>
                                        </p:attrNameLst>
                                      </p:cBhvr>
                                      <p:rCtr x="2773" y="-7824"/>
                                    </p:animMotion>
                                  </p:childTnLst>
                                </p:cTn>
                              </p:par>
                              <p:par>
                                <p:cTn id="7" presetID="42" presetClass="path" presetSubtype="0" repeatCount="indefinite" accel="50000" decel="50000" autoRev="1" fill="hold" grpId="0" nodeType="withEffect">
                                  <p:stCondLst>
                                    <p:cond delay="1000"/>
                                  </p:stCondLst>
                                  <p:childTnLst>
                                    <p:animMotion origin="layout" path="M 1.875E-6 3.7037E-7 L 0.0556 -0.15648 " pathEditMode="relative" rAng="0" ptsTypes="AA">
                                      <p:cBhvr>
                                        <p:cTn id="8" dur="2000" fill="hold"/>
                                        <p:tgtEl>
                                          <p:spTgt spid="15"/>
                                        </p:tgtEl>
                                        <p:attrNameLst>
                                          <p:attrName>ppt_x</p:attrName>
                                          <p:attrName>ppt_y</p:attrName>
                                        </p:attrNameLst>
                                      </p:cBhvr>
                                      <p:rCtr x="2773" y="-7824"/>
                                    </p:animMotion>
                                  </p:childTnLst>
                                </p:cTn>
                              </p:par>
                              <p:par>
                                <p:cTn id="9" presetID="42" presetClass="path" presetSubtype="0" repeatCount="indefinite" accel="50000" decel="50000" autoRev="1" fill="hold" grpId="0" nodeType="withEffect">
                                  <p:stCondLst>
                                    <p:cond delay="0"/>
                                  </p:stCondLst>
                                  <p:childTnLst>
                                    <p:animMotion origin="layout" path="M -2.08333E-6 -3.7037E-6 L 0.0556 -0.15648 " pathEditMode="relative" rAng="0" ptsTypes="AA">
                                      <p:cBhvr>
                                        <p:cTn id="10" dur="2000" fill="hold"/>
                                        <p:tgtEl>
                                          <p:spTgt spid="16"/>
                                        </p:tgtEl>
                                        <p:attrNameLst>
                                          <p:attrName>ppt_x</p:attrName>
                                          <p:attrName>ppt_y</p:attrName>
                                        </p:attrNameLst>
                                      </p:cBhvr>
                                      <p:rCtr x="2773" y="-7824"/>
                                    </p:animMotion>
                                  </p:childTnLst>
                                </p:cTn>
                              </p:par>
                              <p:par>
                                <p:cTn id="11" presetID="42" presetClass="path" presetSubtype="0" repeatCount="indefinite" accel="50000" decel="50000" autoRev="1" fill="hold" grpId="0" nodeType="withEffect">
                                  <p:stCondLst>
                                    <p:cond delay="500"/>
                                  </p:stCondLst>
                                  <p:childTnLst>
                                    <p:animMotion origin="layout" path="M -3.33333E-6 1.11111E-6 L 0.0556 -0.15648 " pathEditMode="relative" rAng="0" ptsTypes="AA">
                                      <p:cBhvr>
                                        <p:cTn id="12" dur="2000" fill="hold"/>
                                        <p:tgtEl>
                                          <p:spTgt spid="17"/>
                                        </p:tgtEl>
                                        <p:attrNameLst>
                                          <p:attrName>ppt_x</p:attrName>
                                          <p:attrName>ppt_y</p:attrName>
                                        </p:attrNameLst>
                                      </p:cBhvr>
                                      <p:rCtr x="2773" y="-7824"/>
                                    </p:animMotion>
                                  </p:childTnLst>
                                </p:cTn>
                              </p:par>
                              <p:par>
                                <p:cTn id="13" presetID="42" presetClass="path" presetSubtype="0" repeatCount="indefinite" accel="50000" decel="50000" autoRev="1" fill="hold" grpId="0" nodeType="withEffect">
                                  <p:stCondLst>
                                    <p:cond delay="1000"/>
                                  </p:stCondLst>
                                  <p:childTnLst>
                                    <p:animMotion origin="layout" path="M -4.79167E-6 -4.07407E-6 L 0.0556 -0.15648 " pathEditMode="relative" rAng="0" ptsTypes="AA">
                                      <p:cBhvr>
                                        <p:cTn id="14" dur="2000" fill="hold"/>
                                        <p:tgtEl>
                                          <p:spTgt spid="18"/>
                                        </p:tgtEl>
                                        <p:attrNameLst>
                                          <p:attrName>ppt_x</p:attrName>
                                          <p:attrName>ppt_y</p:attrName>
                                        </p:attrNameLst>
                                      </p:cBhvr>
                                      <p:rCtr x="2773" y="-7824"/>
                                    </p:animMotion>
                                  </p:childTnLst>
                                </p:cTn>
                              </p:par>
                              <p:par>
                                <p:cTn id="15" presetID="42" presetClass="path" presetSubtype="0" repeatCount="indefinite" accel="50000" decel="50000" autoRev="1" fill="hold" grpId="0" nodeType="withEffect">
                                  <p:stCondLst>
                                    <p:cond delay="0"/>
                                  </p:stCondLst>
                                  <p:childTnLst>
                                    <p:animMotion origin="layout" path="M -2.5E-6 -1.11111E-6 L 0.0556 -0.15648 " pathEditMode="relative" rAng="0" ptsTypes="AA">
                                      <p:cBhvr>
                                        <p:cTn id="16" dur="2000" fill="hold"/>
                                        <p:tgtEl>
                                          <p:spTgt spid="14"/>
                                        </p:tgtEl>
                                        <p:attrNameLst>
                                          <p:attrName>ppt_x</p:attrName>
                                          <p:attrName>ppt_y</p:attrName>
                                        </p:attrNameLst>
                                      </p:cBhvr>
                                      <p:rCtr x="2773" y="-782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18" grpId="0" animBg="1"/>
      <p:bldP spid="14" grpId="0" animBg="1"/>
      <p:bldP spid="15"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Flowchart: Connector 2">
            <a:extLst>
              <a:ext uri="{FF2B5EF4-FFF2-40B4-BE49-F238E27FC236}">
                <a16:creationId xmlns:a16="http://schemas.microsoft.com/office/drawing/2014/main" id="{F5F249E2-2FF2-479D-9921-852849282EA0}"/>
              </a:ext>
            </a:extLst>
          </p:cNvPr>
          <p:cNvSpPr/>
          <p:nvPr/>
        </p:nvSpPr>
        <p:spPr>
          <a:xfrm>
            <a:off x="2863703" y="233916"/>
            <a:ext cx="6464595" cy="6390168"/>
          </a:xfrm>
          <a:prstGeom prst="flowChartConnector">
            <a:avLst/>
          </a:prstGeom>
          <a:solidFill>
            <a:srgbClr val="022545">
              <a:alpha val="39000"/>
            </a:srgbClr>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9AC4E98-4862-4165-85E3-DFD3C7E460B0}"/>
              </a:ext>
            </a:extLst>
          </p:cNvPr>
          <p:cNvSpPr txBox="1"/>
          <p:nvPr/>
        </p:nvSpPr>
        <p:spPr>
          <a:xfrm>
            <a:off x="2595716" y="3774558"/>
            <a:ext cx="6833419" cy="110799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600" b="1" dirty="0">
                <a:solidFill>
                  <a:srgbClr val="E2EEFF"/>
                </a:solidFill>
                <a:latin typeface="Arial Rounded MT Bold" panose="020F0704030504030204" pitchFamily="34" charset="0"/>
              </a:rPr>
              <a:t>TRANSFORM</a:t>
            </a:r>
            <a:endParaRPr kumimoji="0" lang="en-US" sz="6600" b="1" i="0" u="none" strike="noStrike" kern="1200" cap="none" spc="0" normalizeH="0" baseline="0" noProof="0" dirty="0">
              <a:ln>
                <a:noFill/>
              </a:ln>
              <a:solidFill>
                <a:prstClr val="black"/>
              </a:solidFill>
              <a:effectLst/>
              <a:uLnTx/>
              <a:uFillTx/>
              <a:latin typeface="Arial Rounded MT Bold" panose="020F0704030504030204" pitchFamily="34" charset="0"/>
            </a:endParaRPr>
          </a:p>
        </p:txBody>
      </p:sp>
      <p:pic>
        <p:nvPicPr>
          <p:cNvPr id="5" name="Graphic 4" descr="Business Growth with solid fill">
            <a:extLst>
              <a:ext uri="{FF2B5EF4-FFF2-40B4-BE49-F238E27FC236}">
                <a16:creationId xmlns:a16="http://schemas.microsoft.com/office/drawing/2014/main" id="{CADAE3DE-6142-4EB5-AE9B-02E7E7C7531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13582" y="77820"/>
            <a:ext cx="3804507" cy="3804507"/>
          </a:xfrm>
          <a:prstGeom prst="rect">
            <a:avLst/>
          </a:prstGeom>
        </p:spPr>
      </p:pic>
    </p:spTree>
    <p:extLst>
      <p:ext uri="{BB962C8B-B14F-4D97-AF65-F5344CB8AC3E}">
        <p14:creationId xmlns:p14="http://schemas.microsoft.com/office/powerpoint/2010/main" val="1912191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8000" r="-8000"/>
          </a:stretch>
        </a:blip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DC7F8BA4-285D-491B-AB45-692851336054}"/>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6546" r="6546"/>
          <a:stretch/>
        </p:blipFill>
        <p:spPr>
          <a:xfrm>
            <a:off x="-8827" y="-7372"/>
            <a:ext cx="12205104" cy="6865371"/>
          </a:xfrm>
          <a:prstGeom prst="rect">
            <a:avLst/>
          </a:prstGeom>
        </p:spPr>
      </p:pic>
      <p:sp useBgFill="1">
        <p:nvSpPr>
          <p:cNvPr id="8" name="Rectangle: Rounded Corners 7">
            <a:extLst>
              <a:ext uri="{FF2B5EF4-FFF2-40B4-BE49-F238E27FC236}">
                <a16:creationId xmlns:a16="http://schemas.microsoft.com/office/drawing/2014/main" id="{B0CBCE95-5758-4982-9895-6763CFFCCFBF}"/>
              </a:ext>
            </a:extLst>
          </p:cNvPr>
          <p:cNvSpPr/>
          <p:nvPr/>
        </p:nvSpPr>
        <p:spPr>
          <a:xfrm>
            <a:off x="1078637" y="3525014"/>
            <a:ext cx="666712" cy="3429000"/>
          </a:xfrm>
          <a:prstGeom prst="roundRect">
            <a:avLst/>
          </a:prstGeom>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Rounded Corners 23">
            <a:extLst>
              <a:ext uri="{FF2B5EF4-FFF2-40B4-BE49-F238E27FC236}">
                <a16:creationId xmlns:a16="http://schemas.microsoft.com/office/drawing/2014/main" id="{549B6449-97EB-4BE7-91C8-9B5205F344DB}"/>
              </a:ext>
            </a:extLst>
          </p:cNvPr>
          <p:cNvSpPr/>
          <p:nvPr/>
        </p:nvSpPr>
        <p:spPr>
          <a:xfrm>
            <a:off x="1923810" y="3525014"/>
            <a:ext cx="666712" cy="3429000"/>
          </a:xfrm>
          <a:prstGeom prst="roundRect">
            <a:avLst/>
          </a:prstGeom>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Rounded Corners 22">
            <a:extLst>
              <a:ext uri="{FF2B5EF4-FFF2-40B4-BE49-F238E27FC236}">
                <a16:creationId xmlns:a16="http://schemas.microsoft.com/office/drawing/2014/main" id="{D0457980-F164-4DD2-B28B-AB11EDB9596E}"/>
              </a:ext>
            </a:extLst>
          </p:cNvPr>
          <p:cNvSpPr/>
          <p:nvPr/>
        </p:nvSpPr>
        <p:spPr>
          <a:xfrm>
            <a:off x="10777870" y="3586225"/>
            <a:ext cx="666712" cy="3429000"/>
          </a:xfrm>
          <a:prstGeom prst="roundRect">
            <a:avLst/>
          </a:prstGeom>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Rounded Corners 21">
            <a:extLst>
              <a:ext uri="{FF2B5EF4-FFF2-40B4-BE49-F238E27FC236}">
                <a16:creationId xmlns:a16="http://schemas.microsoft.com/office/drawing/2014/main" id="{C844E949-23CD-40AF-BED7-F331E385175A}"/>
              </a:ext>
            </a:extLst>
          </p:cNvPr>
          <p:cNvSpPr/>
          <p:nvPr/>
        </p:nvSpPr>
        <p:spPr>
          <a:xfrm>
            <a:off x="9925392" y="3586225"/>
            <a:ext cx="666712" cy="3429000"/>
          </a:xfrm>
          <a:prstGeom prst="roundRect">
            <a:avLst/>
          </a:prstGeom>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Rectangle: Rounded Corners 19">
            <a:extLst>
              <a:ext uri="{FF2B5EF4-FFF2-40B4-BE49-F238E27FC236}">
                <a16:creationId xmlns:a16="http://schemas.microsoft.com/office/drawing/2014/main" id="{D6C4E87F-8667-4134-8D42-CB6F49AF2F25}"/>
              </a:ext>
            </a:extLst>
          </p:cNvPr>
          <p:cNvSpPr/>
          <p:nvPr/>
        </p:nvSpPr>
        <p:spPr>
          <a:xfrm>
            <a:off x="9072914" y="3586225"/>
            <a:ext cx="666712" cy="3429000"/>
          </a:xfrm>
          <a:prstGeom prst="roundRect">
            <a:avLst/>
          </a:prstGeom>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lowchart: Connector 2">
            <a:extLst>
              <a:ext uri="{FF2B5EF4-FFF2-40B4-BE49-F238E27FC236}">
                <a16:creationId xmlns:a16="http://schemas.microsoft.com/office/drawing/2014/main" id="{C3E77EE7-1032-46D1-ADC1-A7E5F3C141C1}"/>
              </a:ext>
            </a:extLst>
          </p:cNvPr>
          <p:cNvSpPr/>
          <p:nvPr/>
        </p:nvSpPr>
        <p:spPr>
          <a:xfrm>
            <a:off x="-1371600" y="-3639312"/>
            <a:ext cx="14758416" cy="14008608"/>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57EE80FC-123B-492C-AFBA-8954363C455B}"/>
              </a:ext>
            </a:extLst>
          </p:cNvPr>
          <p:cNvSpPr txBox="1"/>
          <p:nvPr/>
        </p:nvSpPr>
        <p:spPr>
          <a:xfrm>
            <a:off x="2942302" y="2548873"/>
            <a:ext cx="6130612"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7200" dirty="0">
                <a:solidFill>
                  <a:srgbClr val="E2EEFF"/>
                </a:solidFill>
                <a:latin typeface="Arial Rounded MT Bold" panose="020F0704030504030204" pitchFamily="34" charset="0"/>
              </a:rPr>
              <a:t>TRANSFORM</a:t>
            </a:r>
            <a:endParaRPr kumimoji="0" lang="en-US" sz="7200" b="0" i="0" u="none" strike="noStrike" kern="1200" cap="none" spc="0" normalizeH="0" baseline="0" noProof="0" dirty="0">
              <a:ln>
                <a:noFill/>
              </a:ln>
              <a:solidFill>
                <a:prstClr val="black"/>
              </a:solidFill>
              <a:effectLst/>
              <a:uLnTx/>
              <a:uFillTx/>
              <a:latin typeface="Arial Rounded MT Bold" panose="020F0704030504030204" pitchFamily="34" charset="0"/>
            </a:endParaRPr>
          </a:p>
        </p:txBody>
      </p:sp>
      <p:sp>
        <p:nvSpPr>
          <p:cNvPr id="7" name="TextBox 6">
            <a:extLst>
              <a:ext uri="{FF2B5EF4-FFF2-40B4-BE49-F238E27FC236}">
                <a16:creationId xmlns:a16="http://schemas.microsoft.com/office/drawing/2014/main" id="{B02DFB90-A971-4A8A-8144-6F9CC783DD13}"/>
              </a:ext>
            </a:extLst>
          </p:cNvPr>
          <p:cNvSpPr txBox="1"/>
          <p:nvPr/>
        </p:nvSpPr>
        <p:spPr>
          <a:xfrm>
            <a:off x="1605064" y="4124528"/>
            <a:ext cx="8767968" cy="1938992"/>
          </a:xfrm>
          <a:prstGeom prst="rect">
            <a:avLst/>
          </a:prstGeom>
          <a:solidFill>
            <a:srgbClr val="150028"/>
          </a:solidFill>
          <a:effectLst>
            <a:softEdge rad="76200"/>
          </a:effectLst>
        </p:spPr>
        <p:txBody>
          <a:bodyPr wrap="square" rtlCol="0">
            <a:spAutoFit/>
          </a:bodyPr>
          <a:lstStyle/>
          <a:p>
            <a:pPr algn="just"/>
            <a:r>
              <a:rPr lang="en-US" sz="2400" b="0" i="0" dirty="0">
                <a:solidFill>
                  <a:schemeClr val="bg1"/>
                </a:solidFill>
                <a:effectLst/>
                <a:latin typeface="PT Sans" panose="020B0503020203020204" pitchFamily="34" charset="0"/>
              </a:rPr>
              <a:t>Transformation refers to the cleansing and aggregation that may need to happen to data to prepare it for analysis. Architecturally speaking, there are two ways to approach ETL transformation:</a:t>
            </a:r>
          </a:p>
          <a:p>
            <a:pPr algn="just">
              <a:buFont typeface="Arial" panose="020B0604020202020204" pitchFamily="34" charset="0"/>
              <a:buChar char="•"/>
            </a:pPr>
            <a:r>
              <a:rPr lang="en-US" sz="2400" b="1" i="0" dirty="0">
                <a:solidFill>
                  <a:schemeClr val="bg1"/>
                </a:solidFill>
                <a:effectLst/>
                <a:latin typeface="PT Sans" panose="020B0503020203020204" pitchFamily="34" charset="0"/>
              </a:rPr>
              <a:t>Multistage data transformation</a:t>
            </a:r>
            <a:r>
              <a:rPr lang="en-US" sz="2400" b="0" i="0" dirty="0">
                <a:solidFill>
                  <a:schemeClr val="bg1"/>
                </a:solidFill>
                <a:effectLst/>
                <a:latin typeface="PT Sans" panose="020B0503020203020204" pitchFamily="34" charset="0"/>
              </a:rPr>
              <a:t> </a:t>
            </a:r>
          </a:p>
          <a:p>
            <a:pPr algn="just">
              <a:buFont typeface="Arial" panose="020B0604020202020204" pitchFamily="34" charset="0"/>
              <a:buChar char="•"/>
            </a:pPr>
            <a:r>
              <a:rPr lang="en-US" sz="2400" b="1" i="0" dirty="0">
                <a:solidFill>
                  <a:schemeClr val="bg1"/>
                </a:solidFill>
                <a:effectLst/>
                <a:latin typeface="PT Sans" panose="020B0503020203020204" pitchFamily="34" charset="0"/>
              </a:rPr>
              <a:t>In-warehouse data transformation</a:t>
            </a:r>
            <a:endParaRPr kumimoji="0" lang="en-US" sz="2400" b="0" i="0" u="none" strike="noStrike" kern="1200" cap="none" spc="0" normalizeH="0" baseline="0" noProof="0" dirty="0">
              <a:ln>
                <a:noFill/>
              </a:ln>
              <a:solidFill>
                <a:schemeClr val="bg1"/>
              </a:solidFill>
              <a:effectLst/>
              <a:uLnTx/>
              <a:uFillTx/>
              <a:latin typeface="Arial Rounded MT Bold" panose="020F0704030504030204" pitchFamily="34" charset="0"/>
              <a:ea typeface="+mn-ea"/>
              <a:cs typeface="+mn-cs"/>
            </a:endParaRPr>
          </a:p>
        </p:txBody>
      </p:sp>
      <p:pic>
        <p:nvPicPr>
          <p:cNvPr id="19" name="Graphic 18" descr="Business Growth with solid fill">
            <a:extLst>
              <a:ext uri="{FF2B5EF4-FFF2-40B4-BE49-F238E27FC236}">
                <a16:creationId xmlns:a16="http://schemas.microsoft.com/office/drawing/2014/main" id="{A037A54B-CD54-4F3E-888E-80965F08981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09652" y="-7374"/>
            <a:ext cx="2907890" cy="2907890"/>
          </a:xfrm>
          <a:prstGeom prst="rect">
            <a:avLst/>
          </a:prstGeom>
        </p:spPr>
      </p:pic>
      <p:sp useBgFill="1">
        <p:nvSpPr>
          <p:cNvPr id="21" name="Rectangle: Rounded Corners 20">
            <a:extLst>
              <a:ext uri="{FF2B5EF4-FFF2-40B4-BE49-F238E27FC236}">
                <a16:creationId xmlns:a16="http://schemas.microsoft.com/office/drawing/2014/main" id="{C035364B-43EC-4E85-BDCF-F9D36A2EC121}"/>
              </a:ext>
            </a:extLst>
          </p:cNvPr>
          <p:cNvSpPr/>
          <p:nvPr/>
        </p:nvSpPr>
        <p:spPr>
          <a:xfrm>
            <a:off x="233464" y="3525014"/>
            <a:ext cx="666712" cy="3429000"/>
          </a:xfrm>
          <a:prstGeom prst="roundRect">
            <a:avLst/>
          </a:prstGeom>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51240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grpId="0" nodeType="withEffect">
                                  <p:stCondLst>
                                    <p:cond delay="0"/>
                                  </p:stCondLst>
                                  <p:childTnLst>
                                    <p:animScale>
                                      <p:cBhvr>
                                        <p:cTn id="6" dur="2000" fill="hold"/>
                                        <p:tgtEl>
                                          <p:spTgt spid="21"/>
                                        </p:tgtEl>
                                      </p:cBhvr>
                                      <p:by x="100000" y="150000"/>
                                    </p:animScale>
                                  </p:childTnLst>
                                </p:cTn>
                              </p:par>
                              <p:par>
                                <p:cTn id="7" presetID="6" presetClass="emph" presetSubtype="0" repeatCount="indefinite" autoRev="1" fill="hold" grpId="0" nodeType="withEffect">
                                  <p:stCondLst>
                                    <p:cond delay="0"/>
                                  </p:stCondLst>
                                  <p:childTnLst>
                                    <p:animScale>
                                      <p:cBhvr>
                                        <p:cTn id="8" dur="2000" fill="hold"/>
                                        <p:tgtEl>
                                          <p:spTgt spid="23"/>
                                        </p:tgtEl>
                                      </p:cBhvr>
                                      <p:by x="100000" y="150000"/>
                                    </p:animScale>
                                  </p:childTnLst>
                                </p:cTn>
                              </p:par>
                              <p:par>
                                <p:cTn id="9" presetID="6" presetClass="emph" presetSubtype="0" repeatCount="indefinite" autoRev="1" fill="hold" grpId="0" nodeType="withEffect">
                                  <p:stCondLst>
                                    <p:cond delay="500"/>
                                  </p:stCondLst>
                                  <p:childTnLst>
                                    <p:animScale>
                                      <p:cBhvr>
                                        <p:cTn id="10" dur="2000" fill="hold"/>
                                        <p:tgtEl>
                                          <p:spTgt spid="8"/>
                                        </p:tgtEl>
                                      </p:cBhvr>
                                      <p:by x="100000" y="150000"/>
                                    </p:animScale>
                                  </p:childTnLst>
                                </p:cTn>
                              </p:par>
                              <p:par>
                                <p:cTn id="11" presetID="6" presetClass="emph" presetSubtype="0" repeatCount="indefinite" autoRev="1" fill="hold" grpId="0" nodeType="withEffect">
                                  <p:stCondLst>
                                    <p:cond delay="500"/>
                                  </p:stCondLst>
                                  <p:childTnLst>
                                    <p:animScale>
                                      <p:cBhvr>
                                        <p:cTn id="12" dur="2000" fill="hold"/>
                                        <p:tgtEl>
                                          <p:spTgt spid="22"/>
                                        </p:tgtEl>
                                      </p:cBhvr>
                                      <p:by x="100000" y="150000"/>
                                    </p:animScale>
                                  </p:childTnLst>
                                </p:cTn>
                              </p:par>
                              <p:par>
                                <p:cTn id="13" presetID="6" presetClass="emph" presetSubtype="0" repeatCount="indefinite" autoRev="1" fill="hold" grpId="0" nodeType="withEffect">
                                  <p:stCondLst>
                                    <p:cond delay="1000"/>
                                  </p:stCondLst>
                                  <p:childTnLst>
                                    <p:animScale>
                                      <p:cBhvr>
                                        <p:cTn id="14" dur="2000" fill="hold"/>
                                        <p:tgtEl>
                                          <p:spTgt spid="20"/>
                                        </p:tgtEl>
                                      </p:cBhvr>
                                      <p:by x="100000" y="150000"/>
                                    </p:animScale>
                                  </p:childTnLst>
                                </p:cTn>
                              </p:par>
                              <p:par>
                                <p:cTn id="15" presetID="6" presetClass="emph" presetSubtype="0" repeatCount="indefinite" autoRev="1" fill="hold" grpId="0" nodeType="withEffect">
                                  <p:stCondLst>
                                    <p:cond delay="1000"/>
                                  </p:stCondLst>
                                  <p:childTnLst>
                                    <p:animScale>
                                      <p:cBhvr>
                                        <p:cTn id="16" dur="2000" fill="hold"/>
                                        <p:tgtEl>
                                          <p:spTgt spid="24"/>
                                        </p:tgtEl>
                                      </p:cBhvr>
                                      <p:by x="10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4" grpId="0" animBg="1"/>
      <p:bldP spid="23" grpId="0" animBg="1"/>
      <p:bldP spid="22" grpId="0" animBg="1"/>
      <p:bldP spid="20" grpId="0" animBg="1"/>
      <p:bldP spid="2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Flowchart: Connector 2">
            <a:extLst>
              <a:ext uri="{FF2B5EF4-FFF2-40B4-BE49-F238E27FC236}">
                <a16:creationId xmlns:a16="http://schemas.microsoft.com/office/drawing/2014/main" id="{F5F249E2-2FF2-479D-9921-852849282EA0}"/>
              </a:ext>
            </a:extLst>
          </p:cNvPr>
          <p:cNvSpPr/>
          <p:nvPr/>
        </p:nvSpPr>
        <p:spPr>
          <a:xfrm>
            <a:off x="2863703" y="233916"/>
            <a:ext cx="6464595" cy="6390168"/>
          </a:xfrm>
          <a:prstGeom prst="flowChartConnector">
            <a:avLst/>
          </a:prstGeom>
          <a:solidFill>
            <a:srgbClr val="022545">
              <a:alpha val="39000"/>
            </a:srgbClr>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9AC4E98-4862-4165-85E3-DFD3C7E460B0}"/>
              </a:ext>
            </a:extLst>
          </p:cNvPr>
          <p:cNvSpPr txBox="1"/>
          <p:nvPr/>
        </p:nvSpPr>
        <p:spPr>
          <a:xfrm>
            <a:off x="2595716" y="3774558"/>
            <a:ext cx="6833419"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800" b="1" i="0" u="none" strike="noStrike" kern="1200" cap="none" spc="0" normalizeH="0" baseline="0" noProof="0" dirty="0">
                <a:ln>
                  <a:noFill/>
                </a:ln>
                <a:solidFill>
                  <a:srgbClr val="E2EEFF"/>
                </a:solidFill>
                <a:effectLst/>
                <a:uLnTx/>
                <a:uFillTx/>
                <a:latin typeface="Arial Rounded MT Bold" panose="020F0704030504030204" pitchFamily="34" charset="0"/>
                <a:ea typeface="+mn-ea"/>
                <a:cs typeface="+mn-cs"/>
              </a:rPr>
              <a:t>LOAD</a:t>
            </a:r>
            <a:endParaRPr kumimoji="0" lang="en-US" sz="8800" b="1" i="0" u="none" strike="noStrike" kern="1200" cap="none" spc="0" normalizeH="0" baseline="0" noProof="0" dirty="0">
              <a:ln>
                <a:noFill/>
              </a:ln>
              <a:solidFill>
                <a:prstClr val="black"/>
              </a:solidFill>
              <a:effectLst/>
              <a:uLnTx/>
              <a:uFillTx/>
              <a:latin typeface="Arial Rounded MT Bold" panose="020F0704030504030204" pitchFamily="34" charset="0"/>
              <a:ea typeface="+mn-ea"/>
              <a:cs typeface="+mn-cs"/>
            </a:endParaRPr>
          </a:p>
        </p:txBody>
      </p:sp>
      <p:pic>
        <p:nvPicPr>
          <p:cNvPr id="6" name="Graphic 5" descr="Database with solid fill">
            <a:extLst>
              <a:ext uri="{FF2B5EF4-FFF2-40B4-BE49-F238E27FC236}">
                <a16:creationId xmlns:a16="http://schemas.microsoft.com/office/drawing/2014/main" id="{A4F9865A-A94B-46E4-8EB5-63C44E4FC2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64994" y="429578"/>
            <a:ext cx="3662012" cy="3662012"/>
          </a:xfrm>
          <a:prstGeom prst="rect">
            <a:avLst/>
          </a:prstGeom>
        </p:spPr>
      </p:pic>
    </p:spTree>
    <p:extLst>
      <p:ext uri="{BB962C8B-B14F-4D97-AF65-F5344CB8AC3E}">
        <p14:creationId xmlns:p14="http://schemas.microsoft.com/office/powerpoint/2010/main" val="2757972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502233-D245-4092-BD52-EC3818B15AA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t="12500" b="12500"/>
          <a:stretch/>
        </p:blipFill>
        <p:spPr>
          <a:xfrm>
            <a:off x="0" y="0"/>
            <a:ext cx="12192000" cy="6858000"/>
          </a:xfrm>
          <a:prstGeom prst="rect">
            <a:avLst/>
          </a:prstGeom>
          <a:noFill/>
        </p:spPr>
      </p:pic>
      <p:sp>
        <p:nvSpPr>
          <p:cNvPr id="3" name="Flowchart: Connector 2">
            <a:extLst>
              <a:ext uri="{FF2B5EF4-FFF2-40B4-BE49-F238E27FC236}">
                <a16:creationId xmlns:a16="http://schemas.microsoft.com/office/drawing/2014/main" id="{C3E77EE7-1032-46D1-ADC1-A7E5F3C141C1}"/>
              </a:ext>
            </a:extLst>
          </p:cNvPr>
          <p:cNvSpPr/>
          <p:nvPr/>
        </p:nvSpPr>
        <p:spPr>
          <a:xfrm>
            <a:off x="-1371600" y="-3639312"/>
            <a:ext cx="14758416" cy="14008608"/>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57EE80FC-123B-492C-AFBA-8954363C455B}"/>
              </a:ext>
            </a:extLst>
          </p:cNvPr>
          <p:cNvSpPr txBox="1"/>
          <p:nvPr/>
        </p:nvSpPr>
        <p:spPr>
          <a:xfrm>
            <a:off x="-210116" y="1943743"/>
            <a:ext cx="3896243"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7200" dirty="0">
                <a:solidFill>
                  <a:srgbClr val="E2EEFF"/>
                </a:solidFill>
                <a:latin typeface="Arial Rounded MT Bold" panose="020F0704030504030204" pitchFamily="34" charset="0"/>
              </a:rPr>
              <a:t>LOAD</a:t>
            </a:r>
            <a:endParaRPr kumimoji="0" lang="en-US" sz="7200" b="0" i="0" u="none" strike="noStrike" kern="1200" cap="none" spc="0" normalizeH="0" baseline="0" noProof="0" dirty="0">
              <a:ln>
                <a:noFill/>
              </a:ln>
              <a:solidFill>
                <a:prstClr val="black"/>
              </a:solidFill>
              <a:effectLst/>
              <a:uLnTx/>
              <a:uFillTx/>
              <a:latin typeface="Arial Rounded MT Bold" panose="020F0704030504030204" pitchFamily="34" charset="0"/>
              <a:ea typeface="+mn-ea"/>
              <a:cs typeface="+mn-cs"/>
            </a:endParaRPr>
          </a:p>
        </p:txBody>
      </p:sp>
      <p:sp>
        <p:nvSpPr>
          <p:cNvPr id="7" name="TextBox 6">
            <a:extLst>
              <a:ext uri="{FF2B5EF4-FFF2-40B4-BE49-F238E27FC236}">
                <a16:creationId xmlns:a16="http://schemas.microsoft.com/office/drawing/2014/main" id="{B02DFB90-A971-4A8A-8144-6F9CC783DD13}"/>
              </a:ext>
            </a:extLst>
          </p:cNvPr>
          <p:cNvSpPr txBox="1"/>
          <p:nvPr/>
        </p:nvSpPr>
        <p:spPr>
          <a:xfrm>
            <a:off x="856034" y="5677975"/>
            <a:ext cx="10644303" cy="830997"/>
          </a:xfrm>
          <a:prstGeom prst="rect">
            <a:avLst/>
          </a:prstGeom>
          <a:noFill/>
          <a:effectLst>
            <a:softEdge rad="76200"/>
          </a:effectLst>
        </p:spPr>
        <p:txBody>
          <a:bodyPr wrap="square" rtlCol="0">
            <a:spAutoFit/>
          </a:bodyPr>
          <a:lstStyle/>
          <a:p>
            <a:pPr algn="just"/>
            <a:r>
              <a:rPr lang="en-US" sz="2400" b="0" i="0" dirty="0">
                <a:solidFill>
                  <a:schemeClr val="bg1"/>
                </a:solidFill>
                <a:effectLst/>
                <a:latin typeface="PT Sans" panose="020B0503020203020204" pitchFamily="34" charset="0"/>
              </a:rPr>
              <a:t>The load stage of the ETL process depends largely on what you intend to do with the data once it’s loaded into the data warehouse. </a:t>
            </a:r>
            <a:endParaRPr kumimoji="0" lang="en-US" sz="2400" b="0" i="0" u="none" strike="noStrike" kern="1200" cap="none" spc="0" normalizeH="0" baseline="0" noProof="0" dirty="0">
              <a:ln>
                <a:noFill/>
              </a:ln>
              <a:solidFill>
                <a:schemeClr val="bg1"/>
              </a:solidFill>
              <a:effectLst/>
              <a:uLnTx/>
              <a:uFillTx/>
              <a:latin typeface="Arial Rounded MT Bold" panose="020F0704030504030204" pitchFamily="34" charset="0"/>
              <a:ea typeface="+mn-ea"/>
              <a:cs typeface="+mn-cs"/>
            </a:endParaRPr>
          </a:p>
        </p:txBody>
      </p:sp>
      <p:pic>
        <p:nvPicPr>
          <p:cNvPr id="13" name="Graphic 12" descr="Database with solid fill">
            <a:extLst>
              <a:ext uri="{FF2B5EF4-FFF2-40B4-BE49-F238E27FC236}">
                <a16:creationId xmlns:a16="http://schemas.microsoft.com/office/drawing/2014/main" id="{DB2D2E40-0E9C-40D0-9AC3-4DAC7785585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82118" y="0"/>
            <a:ext cx="2111777" cy="2111777"/>
          </a:xfrm>
          <a:prstGeom prst="rect">
            <a:avLst/>
          </a:prstGeom>
        </p:spPr>
      </p:pic>
      <p:sp useBgFill="1">
        <p:nvSpPr>
          <p:cNvPr id="11" name="Flowchart: Connector 10">
            <a:extLst>
              <a:ext uri="{FF2B5EF4-FFF2-40B4-BE49-F238E27FC236}">
                <a16:creationId xmlns:a16="http://schemas.microsoft.com/office/drawing/2014/main" id="{D1FEBE59-761C-4A7B-9A2E-3F9D6F8F0662}"/>
              </a:ext>
            </a:extLst>
          </p:cNvPr>
          <p:cNvSpPr/>
          <p:nvPr/>
        </p:nvSpPr>
        <p:spPr>
          <a:xfrm>
            <a:off x="6977063" y="3429000"/>
            <a:ext cx="157162" cy="161925"/>
          </a:xfrm>
          <a:prstGeom prst="flowChartConnecto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Flowchart: Connector 26">
            <a:extLst>
              <a:ext uri="{FF2B5EF4-FFF2-40B4-BE49-F238E27FC236}">
                <a16:creationId xmlns:a16="http://schemas.microsoft.com/office/drawing/2014/main" id="{C69D2CEA-60AC-4B85-8500-AB6C5F1A769A}"/>
              </a:ext>
            </a:extLst>
          </p:cNvPr>
          <p:cNvSpPr/>
          <p:nvPr/>
        </p:nvSpPr>
        <p:spPr>
          <a:xfrm>
            <a:off x="3163953" y="3428999"/>
            <a:ext cx="157162" cy="161925"/>
          </a:xfrm>
          <a:prstGeom prst="flowChartConnecto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Flowchart: Connector 13">
            <a:extLst>
              <a:ext uri="{FF2B5EF4-FFF2-40B4-BE49-F238E27FC236}">
                <a16:creationId xmlns:a16="http://schemas.microsoft.com/office/drawing/2014/main" id="{55700B82-D90D-4914-BA5D-71ED1712E8FD}"/>
              </a:ext>
            </a:extLst>
          </p:cNvPr>
          <p:cNvSpPr/>
          <p:nvPr/>
        </p:nvSpPr>
        <p:spPr>
          <a:xfrm>
            <a:off x="3360326" y="2619022"/>
            <a:ext cx="161807" cy="158045"/>
          </a:xfrm>
          <a:prstGeom prst="flowChartConnecto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09442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autoRev="1" fill="hold" grpId="0" nodeType="withEffect">
                                  <p:stCondLst>
                                    <p:cond delay="0"/>
                                  </p:stCondLst>
                                  <p:childTnLst>
                                    <p:animMotion origin="layout" path="M -6.25E-7 4.81481E-6 L -0.00079 -0.075 " pathEditMode="relative" rAng="0" ptsTypes="AA">
                                      <p:cBhvr>
                                        <p:cTn id="6" dur="2000" fill="hold"/>
                                        <p:tgtEl>
                                          <p:spTgt spid="11"/>
                                        </p:tgtEl>
                                        <p:attrNameLst>
                                          <p:attrName>ppt_x</p:attrName>
                                          <p:attrName>ppt_y</p:attrName>
                                        </p:attrNameLst>
                                      </p:cBhvr>
                                      <p:rCtr x="-195" y="-3681"/>
                                    </p:animMotion>
                                  </p:childTnLst>
                                </p:cTn>
                              </p:par>
                              <p:par>
                                <p:cTn id="7" presetID="42" presetClass="path" presetSubtype="0" accel="50000" decel="50000" autoRev="1" fill="hold" grpId="0" nodeType="withEffect">
                                  <p:stCondLst>
                                    <p:cond delay="0"/>
                                  </p:stCondLst>
                                  <p:childTnLst>
                                    <p:animMotion origin="layout" path="M 4.58333E-6 4.44444E-6 L -0.00079 -0.075 " pathEditMode="relative" rAng="0" ptsTypes="AA">
                                      <p:cBhvr>
                                        <p:cTn id="8" dur="2000" fill="hold"/>
                                        <p:tgtEl>
                                          <p:spTgt spid="27"/>
                                        </p:tgtEl>
                                        <p:attrNameLst>
                                          <p:attrName>ppt_x</p:attrName>
                                          <p:attrName>ppt_y</p:attrName>
                                        </p:attrNameLst>
                                      </p:cBhvr>
                                      <p:rCtr x="-39" y="-3750"/>
                                    </p:animMotion>
                                  </p:childTnLst>
                                </p:cTn>
                              </p:par>
                              <p:par>
                                <p:cTn id="9" presetID="42" presetClass="path" presetSubtype="0" accel="50000" decel="50000" autoRev="1" fill="hold" grpId="0" nodeType="withEffect">
                                  <p:stCondLst>
                                    <p:cond delay="0"/>
                                  </p:stCondLst>
                                  <p:childTnLst>
                                    <p:animMotion origin="layout" path="M -1.66667E-6 2.96296E-6 L 0.08281 0.00023 " pathEditMode="relative" rAng="0" ptsTypes="AA">
                                      <p:cBhvr>
                                        <p:cTn id="10" dur="2000" fill="hold"/>
                                        <p:tgtEl>
                                          <p:spTgt spid="14"/>
                                        </p:tgtEl>
                                        <p:attrNameLst>
                                          <p:attrName>ppt_x</p:attrName>
                                          <p:attrName>ppt_y</p:attrName>
                                        </p:attrNameLst>
                                      </p:cBhvr>
                                      <p:rCtr x="414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7"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Flowchart: Connector 2">
            <a:extLst>
              <a:ext uri="{FF2B5EF4-FFF2-40B4-BE49-F238E27FC236}">
                <a16:creationId xmlns:a16="http://schemas.microsoft.com/office/drawing/2014/main" id="{F5F249E2-2FF2-479D-9921-852849282EA0}"/>
              </a:ext>
            </a:extLst>
          </p:cNvPr>
          <p:cNvSpPr/>
          <p:nvPr/>
        </p:nvSpPr>
        <p:spPr>
          <a:xfrm>
            <a:off x="2863703" y="233916"/>
            <a:ext cx="6464595" cy="6390168"/>
          </a:xfrm>
          <a:prstGeom prst="flowChartConnector">
            <a:avLst/>
          </a:prstGeom>
          <a:solidFill>
            <a:srgbClr val="022545">
              <a:alpha val="39000"/>
            </a:srgbClr>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9AC4E98-4862-4165-85E3-DFD3C7E460B0}"/>
              </a:ext>
            </a:extLst>
          </p:cNvPr>
          <p:cNvSpPr txBox="1"/>
          <p:nvPr/>
        </p:nvSpPr>
        <p:spPr>
          <a:xfrm>
            <a:off x="2595716" y="3774558"/>
            <a:ext cx="6833419"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800" b="1" i="0" u="none" strike="noStrike" kern="1200" cap="none" spc="0" normalizeH="0" baseline="0" noProof="0" dirty="0">
                <a:ln>
                  <a:noFill/>
                </a:ln>
                <a:solidFill>
                  <a:srgbClr val="E2EEFF"/>
                </a:solidFill>
                <a:effectLst/>
                <a:uLnTx/>
                <a:uFillTx/>
                <a:latin typeface="Arial Rounded MT Bold" panose="020F0704030504030204" pitchFamily="34" charset="0"/>
                <a:ea typeface="+mn-ea"/>
                <a:cs typeface="+mn-cs"/>
              </a:rPr>
              <a:t>ANALYZE</a:t>
            </a:r>
            <a:endParaRPr kumimoji="0" lang="en-US" sz="8800" b="1" i="0" u="none" strike="noStrike" kern="1200" cap="none" spc="0" normalizeH="0" baseline="0" noProof="0" dirty="0">
              <a:ln>
                <a:noFill/>
              </a:ln>
              <a:solidFill>
                <a:prstClr val="black"/>
              </a:solidFill>
              <a:effectLst/>
              <a:uLnTx/>
              <a:uFillTx/>
              <a:latin typeface="Arial Rounded MT Bold" panose="020F0704030504030204" pitchFamily="34" charset="0"/>
              <a:ea typeface="+mn-ea"/>
              <a:cs typeface="+mn-cs"/>
            </a:endParaRPr>
          </a:p>
        </p:txBody>
      </p:sp>
      <p:pic>
        <p:nvPicPr>
          <p:cNvPr id="5" name="Graphic 4" descr="Statistics with solid fill">
            <a:extLst>
              <a:ext uri="{FF2B5EF4-FFF2-40B4-BE49-F238E27FC236}">
                <a16:creationId xmlns:a16="http://schemas.microsoft.com/office/drawing/2014/main" id="{8EFF0C14-93B7-4DFE-942E-B13A25B0867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10354" y="630161"/>
            <a:ext cx="4771292" cy="3482841"/>
          </a:xfrm>
          <a:prstGeom prst="rect">
            <a:avLst/>
          </a:prstGeom>
        </p:spPr>
      </p:pic>
    </p:spTree>
    <p:extLst>
      <p:ext uri="{BB962C8B-B14F-4D97-AF65-F5344CB8AC3E}">
        <p14:creationId xmlns:p14="http://schemas.microsoft.com/office/powerpoint/2010/main" val="455181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Texturizer/>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F464F2D-B039-4859-89DE-00E8FA0FC4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8" name="Freeform: Shape 17">
            <a:extLst>
              <a:ext uri="{FF2B5EF4-FFF2-40B4-BE49-F238E27FC236}">
                <a16:creationId xmlns:a16="http://schemas.microsoft.com/office/drawing/2014/main" id="{14469BA4-A8B1-42D8-855C-B137903DAE4A}"/>
              </a:ext>
            </a:extLst>
          </p:cNvPr>
          <p:cNvSpPr/>
          <p:nvPr/>
        </p:nvSpPr>
        <p:spPr>
          <a:xfrm>
            <a:off x="4759654" y="465123"/>
            <a:ext cx="5138843" cy="4623888"/>
          </a:xfrm>
          <a:custGeom>
            <a:avLst/>
            <a:gdLst>
              <a:gd name="connsiteX0" fmla="*/ 734891 w 1471942"/>
              <a:gd name="connsiteY0" fmla="*/ 994264 h 1469781"/>
              <a:gd name="connsiteX1" fmla="*/ 475517 w 1471942"/>
              <a:gd name="connsiteY1" fmla="*/ 734891 h 1469781"/>
              <a:gd name="connsiteX2" fmla="*/ 734891 w 1471942"/>
              <a:gd name="connsiteY2" fmla="*/ 475517 h 1469781"/>
              <a:gd name="connsiteX3" fmla="*/ 994264 w 1471942"/>
              <a:gd name="connsiteY3" fmla="*/ 734891 h 1469781"/>
              <a:gd name="connsiteX4" fmla="*/ 734891 w 1471942"/>
              <a:gd name="connsiteY4" fmla="*/ 994264 h 1469781"/>
              <a:gd name="connsiteX5" fmla="*/ 1318480 w 1471942"/>
              <a:gd name="connsiteY5" fmla="*/ 572782 h 1469781"/>
              <a:gd name="connsiteX6" fmla="*/ 1262283 w 1471942"/>
              <a:gd name="connsiteY6" fmla="*/ 438773 h 1469781"/>
              <a:gd name="connsiteX7" fmla="*/ 1316319 w 1471942"/>
              <a:gd name="connsiteY7" fmla="*/ 276665 h 1469781"/>
              <a:gd name="connsiteX8" fmla="*/ 1193116 w 1471942"/>
              <a:gd name="connsiteY8" fmla="*/ 153462 h 1469781"/>
              <a:gd name="connsiteX9" fmla="*/ 1031008 w 1471942"/>
              <a:gd name="connsiteY9" fmla="*/ 207499 h 1469781"/>
              <a:gd name="connsiteX10" fmla="*/ 894837 w 1471942"/>
              <a:gd name="connsiteY10" fmla="*/ 151301 h 1469781"/>
              <a:gd name="connsiteX11" fmla="*/ 821348 w 1471942"/>
              <a:gd name="connsiteY11" fmla="*/ 0 h 1469781"/>
              <a:gd name="connsiteX12" fmla="*/ 648433 w 1471942"/>
              <a:gd name="connsiteY12" fmla="*/ 0 h 1469781"/>
              <a:gd name="connsiteX13" fmla="*/ 572782 w 1471942"/>
              <a:gd name="connsiteY13" fmla="*/ 151301 h 1469781"/>
              <a:gd name="connsiteX14" fmla="*/ 438773 w 1471942"/>
              <a:gd name="connsiteY14" fmla="*/ 207499 h 1469781"/>
              <a:gd name="connsiteX15" fmla="*/ 276665 w 1471942"/>
              <a:gd name="connsiteY15" fmla="*/ 153462 h 1469781"/>
              <a:gd name="connsiteX16" fmla="*/ 153462 w 1471942"/>
              <a:gd name="connsiteY16" fmla="*/ 276665 h 1469781"/>
              <a:gd name="connsiteX17" fmla="*/ 207499 w 1471942"/>
              <a:gd name="connsiteY17" fmla="*/ 438773 h 1469781"/>
              <a:gd name="connsiteX18" fmla="*/ 151301 w 1471942"/>
              <a:gd name="connsiteY18" fmla="*/ 574944 h 1469781"/>
              <a:gd name="connsiteX19" fmla="*/ 0 w 1471942"/>
              <a:gd name="connsiteY19" fmla="*/ 648433 h 1469781"/>
              <a:gd name="connsiteX20" fmla="*/ 0 w 1471942"/>
              <a:gd name="connsiteY20" fmla="*/ 821348 h 1469781"/>
              <a:gd name="connsiteX21" fmla="*/ 151301 w 1471942"/>
              <a:gd name="connsiteY21" fmla="*/ 896999 h 1469781"/>
              <a:gd name="connsiteX22" fmla="*/ 207499 w 1471942"/>
              <a:gd name="connsiteY22" fmla="*/ 1031008 h 1469781"/>
              <a:gd name="connsiteX23" fmla="*/ 153462 w 1471942"/>
              <a:gd name="connsiteY23" fmla="*/ 1193116 h 1469781"/>
              <a:gd name="connsiteX24" fmla="*/ 276665 w 1471942"/>
              <a:gd name="connsiteY24" fmla="*/ 1316319 h 1469781"/>
              <a:gd name="connsiteX25" fmla="*/ 438773 w 1471942"/>
              <a:gd name="connsiteY25" fmla="*/ 1262283 h 1469781"/>
              <a:gd name="connsiteX26" fmla="*/ 574944 w 1471942"/>
              <a:gd name="connsiteY26" fmla="*/ 1318480 h 1469781"/>
              <a:gd name="connsiteX27" fmla="*/ 650594 w 1471942"/>
              <a:gd name="connsiteY27" fmla="*/ 1469781 h 1469781"/>
              <a:gd name="connsiteX28" fmla="*/ 823510 w 1471942"/>
              <a:gd name="connsiteY28" fmla="*/ 1469781 h 1469781"/>
              <a:gd name="connsiteX29" fmla="*/ 899160 w 1471942"/>
              <a:gd name="connsiteY29" fmla="*/ 1318480 h 1469781"/>
              <a:gd name="connsiteX30" fmla="*/ 1033170 w 1471942"/>
              <a:gd name="connsiteY30" fmla="*/ 1262283 h 1469781"/>
              <a:gd name="connsiteX31" fmla="*/ 1195278 w 1471942"/>
              <a:gd name="connsiteY31" fmla="*/ 1316319 h 1469781"/>
              <a:gd name="connsiteX32" fmla="*/ 1318480 w 1471942"/>
              <a:gd name="connsiteY32" fmla="*/ 1193116 h 1469781"/>
              <a:gd name="connsiteX33" fmla="*/ 1264444 w 1471942"/>
              <a:gd name="connsiteY33" fmla="*/ 1031008 h 1469781"/>
              <a:gd name="connsiteX34" fmla="*/ 1320642 w 1471942"/>
              <a:gd name="connsiteY34" fmla="*/ 894837 h 1469781"/>
              <a:gd name="connsiteX35" fmla="*/ 1471943 w 1471942"/>
              <a:gd name="connsiteY35" fmla="*/ 819187 h 1469781"/>
              <a:gd name="connsiteX36" fmla="*/ 1471943 w 1471942"/>
              <a:gd name="connsiteY36" fmla="*/ 646271 h 1469781"/>
              <a:gd name="connsiteX37" fmla="*/ 1318480 w 1471942"/>
              <a:gd name="connsiteY37" fmla="*/ 572782 h 1469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71942" h="1469781">
                <a:moveTo>
                  <a:pt x="734891" y="994264"/>
                </a:moveTo>
                <a:cubicBezTo>
                  <a:pt x="592235" y="994264"/>
                  <a:pt x="475517" y="877546"/>
                  <a:pt x="475517" y="734891"/>
                </a:cubicBezTo>
                <a:cubicBezTo>
                  <a:pt x="475517" y="592235"/>
                  <a:pt x="592235" y="475517"/>
                  <a:pt x="734891" y="475517"/>
                </a:cubicBezTo>
                <a:cubicBezTo>
                  <a:pt x="877546" y="475517"/>
                  <a:pt x="994264" y="592235"/>
                  <a:pt x="994264" y="734891"/>
                </a:cubicBezTo>
                <a:cubicBezTo>
                  <a:pt x="994264" y="877546"/>
                  <a:pt x="877546" y="994264"/>
                  <a:pt x="734891" y="994264"/>
                </a:cubicBezTo>
                <a:close/>
                <a:moveTo>
                  <a:pt x="1318480" y="572782"/>
                </a:moveTo>
                <a:cubicBezTo>
                  <a:pt x="1305511" y="525231"/>
                  <a:pt x="1286058" y="479840"/>
                  <a:pt x="1262283" y="438773"/>
                </a:cubicBezTo>
                <a:lnTo>
                  <a:pt x="1316319" y="276665"/>
                </a:lnTo>
                <a:lnTo>
                  <a:pt x="1193116" y="153462"/>
                </a:lnTo>
                <a:lnTo>
                  <a:pt x="1031008" y="207499"/>
                </a:lnTo>
                <a:cubicBezTo>
                  <a:pt x="987779" y="183723"/>
                  <a:pt x="942389" y="164270"/>
                  <a:pt x="894837" y="151301"/>
                </a:cubicBezTo>
                <a:lnTo>
                  <a:pt x="821348" y="0"/>
                </a:lnTo>
                <a:lnTo>
                  <a:pt x="648433" y="0"/>
                </a:lnTo>
                <a:lnTo>
                  <a:pt x="572782" y="151301"/>
                </a:lnTo>
                <a:cubicBezTo>
                  <a:pt x="525231" y="164270"/>
                  <a:pt x="479840" y="183723"/>
                  <a:pt x="438773" y="207499"/>
                </a:cubicBezTo>
                <a:lnTo>
                  <a:pt x="276665" y="153462"/>
                </a:lnTo>
                <a:lnTo>
                  <a:pt x="153462" y="276665"/>
                </a:lnTo>
                <a:lnTo>
                  <a:pt x="207499" y="438773"/>
                </a:lnTo>
                <a:cubicBezTo>
                  <a:pt x="183723" y="482002"/>
                  <a:pt x="164270" y="527392"/>
                  <a:pt x="151301" y="574944"/>
                </a:cubicBezTo>
                <a:lnTo>
                  <a:pt x="0" y="648433"/>
                </a:lnTo>
                <a:lnTo>
                  <a:pt x="0" y="821348"/>
                </a:lnTo>
                <a:lnTo>
                  <a:pt x="151301" y="896999"/>
                </a:lnTo>
                <a:cubicBezTo>
                  <a:pt x="164270" y="944551"/>
                  <a:pt x="183723" y="989941"/>
                  <a:pt x="207499" y="1031008"/>
                </a:cubicBezTo>
                <a:lnTo>
                  <a:pt x="153462" y="1193116"/>
                </a:lnTo>
                <a:lnTo>
                  <a:pt x="276665" y="1316319"/>
                </a:lnTo>
                <a:lnTo>
                  <a:pt x="438773" y="1262283"/>
                </a:lnTo>
                <a:cubicBezTo>
                  <a:pt x="482002" y="1286058"/>
                  <a:pt x="527392" y="1305511"/>
                  <a:pt x="574944" y="1318480"/>
                </a:cubicBezTo>
                <a:lnTo>
                  <a:pt x="650594" y="1469781"/>
                </a:lnTo>
                <a:lnTo>
                  <a:pt x="823510" y="1469781"/>
                </a:lnTo>
                <a:lnTo>
                  <a:pt x="899160" y="1318480"/>
                </a:lnTo>
                <a:cubicBezTo>
                  <a:pt x="946712" y="1305511"/>
                  <a:pt x="992102" y="1286058"/>
                  <a:pt x="1033170" y="1262283"/>
                </a:cubicBezTo>
                <a:lnTo>
                  <a:pt x="1195278" y="1316319"/>
                </a:lnTo>
                <a:lnTo>
                  <a:pt x="1318480" y="1193116"/>
                </a:lnTo>
                <a:lnTo>
                  <a:pt x="1264444" y="1031008"/>
                </a:lnTo>
                <a:cubicBezTo>
                  <a:pt x="1288220" y="987779"/>
                  <a:pt x="1307673" y="942389"/>
                  <a:pt x="1320642" y="894837"/>
                </a:cubicBezTo>
                <a:lnTo>
                  <a:pt x="1471943" y="819187"/>
                </a:lnTo>
                <a:lnTo>
                  <a:pt x="1471943" y="646271"/>
                </a:lnTo>
                <a:lnTo>
                  <a:pt x="1318480" y="572782"/>
                </a:lnTo>
                <a:close/>
              </a:path>
            </a:pathLst>
          </a:custGeom>
          <a:ln w="21530" cap="flat">
            <a:noFill/>
            <a:prstDash val="solid"/>
            <a:miter/>
          </a:ln>
        </p:spPr>
        <p:txBody>
          <a:bodyPr rtlCol="0" anchor="ctr"/>
          <a:lstStyle/>
          <a:p>
            <a:endParaRPr lang="en-US"/>
          </a:p>
        </p:txBody>
      </p:sp>
      <p:sp useBgFill="1">
        <p:nvSpPr>
          <p:cNvPr id="16" name="Freeform: Shape 15">
            <a:extLst>
              <a:ext uri="{FF2B5EF4-FFF2-40B4-BE49-F238E27FC236}">
                <a16:creationId xmlns:a16="http://schemas.microsoft.com/office/drawing/2014/main" id="{E80D4024-0843-4A7C-A154-7B559BA91681}"/>
              </a:ext>
            </a:extLst>
          </p:cNvPr>
          <p:cNvSpPr/>
          <p:nvPr/>
        </p:nvSpPr>
        <p:spPr>
          <a:xfrm>
            <a:off x="238301" y="1512276"/>
            <a:ext cx="4527108" cy="4407877"/>
          </a:xfrm>
          <a:custGeom>
            <a:avLst/>
            <a:gdLst>
              <a:gd name="connsiteX0" fmla="*/ 1016431 w 2035852"/>
              <a:gd name="connsiteY0" fmla="*/ 1375172 h 2032862"/>
              <a:gd name="connsiteX1" fmla="*/ 657691 w 2035852"/>
              <a:gd name="connsiteY1" fmla="*/ 1016431 h 2032862"/>
              <a:gd name="connsiteX2" fmla="*/ 1016431 w 2035852"/>
              <a:gd name="connsiteY2" fmla="*/ 657691 h 2032862"/>
              <a:gd name="connsiteX3" fmla="*/ 1375172 w 2035852"/>
              <a:gd name="connsiteY3" fmla="*/ 1016431 h 2032862"/>
              <a:gd name="connsiteX4" fmla="*/ 1016431 w 2035852"/>
              <a:gd name="connsiteY4" fmla="*/ 1375172 h 2032862"/>
              <a:gd name="connsiteX5" fmla="*/ 1823598 w 2035852"/>
              <a:gd name="connsiteY5" fmla="*/ 792219 h 2032862"/>
              <a:gd name="connsiteX6" fmla="*/ 1745871 w 2035852"/>
              <a:gd name="connsiteY6" fmla="*/ 606869 h 2032862"/>
              <a:gd name="connsiteX7" fmla="*/ 1820608 w 2035852"/>
              <a:gd name="connsiteY7" fmla="*/ 382657 h 2032862"/>
              <a:gd name="connsiteX8" fmla="*/ 1650206 w 2035852"/>
              <a:gd name="connsiteY8" fmla="*/ 212255 h 2032862"/>
              <a:gd name="connsiteX9" fmla="*/ 1425994 w 2035852"/>
              <a:gd name="connsiteY9" fmla="*/ 286992 h 2032862"/>
              <a:gd name="connsiteX10" fmla="*/ 1237655 w 2035852"/>
              <a:gd name="connsiteY10" fmla="*/ 209265 h 2032862"/>
              <a:gd name="connsiteX11" fmla="*/ 1136012 w 2035852"/>
              <a:gd name="connsiteY11" fmla="*/ 0 h 2032862"/>
              <a:gd name="connsiteX12" fmla="*/ 896851 w 2035852"/>
              <a:gd name="connsiteY12" fmla="*/ 0 h 2032862"/>
              <a:gd name="connsiteX13" fmla="*/ 792219 w 2035852"/>
              <a:gd name="connsiteY13" fmla="*/ 209265 h 2032862"/>
              <a:gd name="connsiteX14" fmla="*/ 606869 w 2035852"/>
              <a:gd name="connsiteY14" fmla="*/ 286992 h 2032862"/>
              <a:gd name="connsiteX15" fmla="*/ 382657 w 2035852"/>
              <a:gd name="connsiteY15" fmla="*/ 212255 h 2032862"/>
              <a:gd name="connsiteX16" fmla="*/ 212255 w 2035852"/>
              <a:gd name="connsiteY16" fmla="*/ 382657 h 2032862"/>
              <a:gd name="connsiteX17" fmla="*/ 286992 w 2035852"/>
              <a:gd name="connsiteY17" fmla="*/ 606869 h 2032862"/>
              <a:gd name="connsiteX18" fmla="*/ 209265 w 2035852"/>
              <a:gd name="connsiteY18" fmla="*/ 795208 h 2032862"/>
              <a:gd name="connsiteX19" fmla="*/ 0 w 2035852"/>
              <a:gd name="connsiteY19" fmla="*/ 896851 h 2032862"/>
              <a:gd name="connsiteX20" fmla="*/ 0 w 2035852"/>
              <a:gd name="connsiteY20" fmla="*/ 1136012 h 2032862"/>
              <a:gd name="connsiteX21" fmla="*/ 209265 w 2035852"/>
              <a:gd name="connsiteY21" fmla="*/ 1240644 h 2032862"/>
              <a:gd name="connsiteX22" fmla="*/ 286992 w 2035852"/>
              <a:gd name="connsiteY22" fmla="*/ 1425994 h 2032862"/>
              <a:gd name="connsiteX23" fmla="*/ 212255 w 2035852"/>
              <a:gd name="connsiteY23" fmla="*/ 1650206 h 2032862"/>
              <a:gd name="connsiteX24" fmla="*/ 382657 w 2035852"/>
              <a:gd name="connsiteY24" fmla="*/ 1820608 h 2032862"/>
              <a:gd name="connsiteX25" fmla="*/ 606869 w 2035852"/>
              <a:gd name="connsiteY25" fmla="*/ 1745871 h 2032862"/>
              <a:gd name="connsiteX26" fmla="*/ 795208 w 2035852"/>
              <a:gd name="connsiteY26" fmla="*/ 1823598 h 2032862"/>
              <a:gd name="connsiteX27" fmla="*/ 899841 w 2035852"/>
              <a:gd name="connsiteY27" fmla="*/ 2032863 h 2032862"/>
              <a:gd name="connsiteX28" fmla="*/ 1139001 w 2035852"/>
              <a:gd name="connsiteY28" fmla="*/ 2032863 h 2032862"/>
              <a:gd name="connsiteX29" fmla="*/ 1243634 w 2035852"/>
              <a:gd name="connsiteY29" fmla="*/ 1823598 h 2032862"/>
              <a:gd name="connsiteX30" fmla="*/ 1428983 w 2035852"/>
              <a:gd name="connsiteY30" fmla="*/ 1745871 h 2032862"/>
              <a:gd name="connsiteX31" fmla="*/ 1653196 w 2035852"/>
              <a:gd name="connsiteY31" fmla="*/ 1820608 h 2032862"/>
              <a:gd name="connsiteX32" fmla="*/ 1823598 w 2035852"/>
              <a:gd name="connsiteY32" fmla="*/ 1650206 h 2032862"/>
              <a:gd name="connsiteX33" fmla="*/ 1748860 w 2035852"/>
              <a:gd name="connsiteY33" fmla="*/ 1425994 h 2032862"/>
              <a:gd name="connsiteX34" fmla="*/ 1826587 w 2035852"/>
              <a:gd name="connsiteY34" fmla="*/ 1237655 h 2032862"/>
              <a:gd name="connsiteX35" fmla="*/ 2035852 w 2035852"/>
              <a:gd name="connsiteY35" fmla="*/ 1133022 h 2032862"/>
              <a:gd name="connsiteX36" fmla="*/ 2035852 w 2035852"/>
              <a:gd name="connsiteY36" fmla="*/ 893862 h 2032862"/>
              <a:gd name="connsiteX37" fmla="*/ 1823598 w 2035852"/>
              <a:gd name="connsiteY37" fmla="*/ 792219 h 203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035852" h="2032862">
                <a:moveTo>
                  <a:pt x="1016431" y="1375172"/>
                </a:moveTo>
                <a:cubicBezTo>
                  <a:pt x="819124" y="1375172"/>
                  <a:pt x="657691" y="1213739"/>
                  <a:pt x="657691" y="1016431"/>
                </a:cubicBezTo>
                <a:cubicBezTo>
                  <a:pt x="657691" y="819124"/>
                  <a:pt x="819124" y="657691"/>
                  <a:pt x="1016431" y="657691"/>
                </a:cubicBezTo>
                <a:cubicBezTo>
                  <a:pt x="1213739" y="657691"/>
                  <a:pt x="1375172" y="819124"/>
                  <a:pt x="1375172" y="1016431"/>
                </a:cubicBezTo>
                <a:cubicBezTo>
                  <a:pt x="1375172" y="1213739"/>
                  <a:pt x="1213739" y="1375172"/>
                  <a:pt x="1016431" y="1375172"/>
                </a:cubicBezTo>
                <a:close/>
                <a:moveTo>
                  <a:pt x="1823598" y="792219"/>
                </a:moveTo>
                <a:cubicBezTo>
                  <a:pt x="1805661" y="726450"/>
                  <a:pt x="1778755" y="663670"/>
                  <a:pt x="1745871" y="606869"/>
                </a:cubicBezTo>
                <a:lnTo>
                  <a:pt x="1820608" y="382657"/>
                </a:lnTo>
                <a:lnTo>
                  <a:pt x="1650206" y="212255"/>
                </a:lnTo>
                <a:lnTo>
                  <a:pt x="1425994" y="286992"/>
                </a:lnTo>
                <a:cubicBezTo>
                  <a:pt x="1366203" y="254108"/>
                  <a:pt x="1303424" y="227202"/>
                  <a:pt x="1237655" y="209265"/>
                </a:cubicBezTo>
                <a:lnTo>
                  <a:pt x="1136012" y="0"/>
                </a:lnTo>
                <a:lnTo>
                  <a:pt x="896851" y="0"/>
                </a:lnTo>
                <a:lnTo>
                  <a:pt x="792219" y="209265"/>
                </a:lnTo>
                <a:cubicBezTo>
                  <a:pt x="726450" y="227202"/>
                  <a:pt x="663670" y="254108"/>
                  <a:pt x="606869" y="286992"/>
                </a:cubicBezTo>
                <a:lnTo>
                  <a:pt x="382657" y="212255"/>
                </a:lnTo>
                <a:lnTo>
                  <a:pt x="212255" y="382657"/>
                </a:lnTo>
                <a:lnTo>
                  <a:pt x="286992" y="606869"/>
                </a:lnTo>
                <a:cubicBezTo>
                  <a:pt x="254108" y="666659"/>
                  <a:pt x="227202" y="729439"/>
                  <a:pt x="209265" y="795208"/>
                </a:cubicBezTo>
                <a:lnTo>
                  <a:pt x="0" y="896851"/>
                </a:lnTo>
                <a:lnTo>
                  <a:pt x="0" y="1136012"/>
                </a:lnTo>
                <a:lnTo>
                  <a:pt x="209265" y="1240644"/>
                </a:lnTo>
                <a:cubicBezTo>
                  <a:pt x="227202" y="1306413"/>
                  <a:pt x="254108" y="1369193"/>
                  <a:pt x="286992" y="1425994"/>
                </a:cubicBezTo>
                <a:lnTo>
                  <a:pt x="212255" y="1650206"/>
                </a:lnTo>
                <a:lnTo>
                  <a:pt x="382657" y="1820608"/>
                </a:lnTo>
                <a:lnTo>
                  <a:pt x="606869" y="1745871"/>
                </a:lnTo>
                <a:cubicBezTo>
                  <a:pt x="666659" y="1778755"/>
                  <a:pt x="729439" y="1805661"/>
                  <a:pt x="795208" y="1823598"/>
                </a:cubicBezTo>
                <a:lnTo>
                  <a:pt x="899841" y="2032863"/>
                </a:lnTo>
                <a:lnTo>
                  <a:pt x="1139001" y="2032863"/>
                </a:lnTo>
                <a:lnTo>
                  <a:pt x="1243634" y="1823598"/>
                </a:lnTo>
                <a:cubicBezTo>
                  <a:pt x="1309403" y="1805661"/>
                  <a:pt x="1372183" y="1778755"/>
                  <a:pt x="1428983" y="1745871"/>
                </a:cubicBezTo>
                <a:lnTo>
                  <a:pt x="1653196" y="1820608"/>
                </a:lnTo>
                <a:lnTo>
                  <a:pt x="1823598" y="1650206"/>
                </a:lnTo>
                <a:lnTo>
                  <a:pt x="1748860" y="1425994"/>
                </a:lnTo>
                <a:cubicBezTo>
                  <a:pt x="1781745" y="1366203"/>
                  <a:pt x="1808650" y="1303424"/>
                  <a:pt x="1826587" y="1237655"/>
                </a:cubicBezTo>
                <a:lnTo>
                  <a:pt x="2035852" y="1133022"/>
                </a:lnTo>
                <a:lnTo>
                  <a:pt x="2035852" y="893862"/>
                </a:lnTo>
                <a:lnTo>
                  <a:pt x="1823598" y="792219"/>
                </a:lnTo>
                <a:close/>
              </a:path>
            </a:pathLst>
          </a:custGeom>
          <a:ln w="29865" cap="flat">
            <a:noFill/>
            <a:prstDash val="solid"/>
            <a:miter/>
          </a:ln>
        </p:spPr>
        <p:txBody>
          <a:bodyPr rtlCol="0" anchor="ctr"/>
          <a:lstStyle/>
          <a:p>
            <a:endParaRPr lang="en-US"/>
          </a:p>
        </p:txBody>
      </p:sp>
      <p:sp>
        <p:nvSpPr>
          <p:cNvPr id="3" name="Flowchart: Connector 2">
            <a:extLst>
              <a:ext uri="{FF2B5EF4-FFF2-40B4-BE49-F238E27FC236}">
                <a16:creationId xmlns:a16="http://schemas.microsoft.com/office/drawing/2014/main" id="{C3E77EE7-1032-46D1-ADC1-A7E5F3C141C1}"/>
              </a:ext>
            </a:extLst>
          </p:cNvPr>
          <p:cNvSpPr/>
          <p:nvPr/>
        </p:nvSpPr>
        <p:spPr>
          <a:xfrm>
            <a:off x="-1371600" y="-3639312"/>
            <a:ext cx="14758416" cy="14008608"/>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57EE80FC-123B-492C-AFBA-8954363C455B}"/>
              </a:ext>
            </a:extLst>
          </p:cNvPr>
          <p:cNvSpPr txBox="1"/>
          <p:nvPr/>
        </p:nvSpPr>
        <p:spPr>
          <a:xfrm>
            <a:off x="3985847" y="2361568"/>
            <a:ext cx="4058274" cy="110799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600" dirty="0">
                <a:solidFill>
                  <a:srgbClr val="E2EEFF"/>
                </a:solidFill>
                <a:latin typeface="Arial Rounded MT Bold" panose="020F0704030504030204" pitchFamily="34" charset="0"/>
              </a:rPr>
              <a:t>ANALYZE</a:t>
            </a:r>
            <a:endParaRPr kumimoji="0" lang="en-US" sz="6600" b="0" i="0" u="none" strike="noStrike" kern="1200" cap="none" spc="0" normalizeH="0" baseline="0" noProof="0" dirty="0">
              <a:ln>
                <a:noFill/>
              </a:ln>
              <a:solidFill>
                <a:prstClr val="black"/>
              </a:solidFill>
              <a:effectLst/>
              <a:uLnTx/>
              <a:uFillTx/>
              <a:latin typeface="Arial Rounded MT Bold" panose="020F0704030504030204" pitchFamily="34" charset="0"/>
              <a:ea typeface="+mn-ea"/>
              <a:cs typeface="+mn-cs"/>
            </a:endParaRPr>
          </a:p>
        </p:txBody>
      </p:sp>
      <p:sp>
        <p:nvSpPr>
          <p:cNvPr id="7" name="TextBox 6">
            <a:extLst>
              <a:ext uri="{FF2B5EF4-FFF2-40B4-BE49-F238E27FC236}">
                <a16:creationId xmlns:a16="http://schemas.microsoft.com/office/drawing/2014/main" id="{B02DFB90-A971-4A8A-8144-6F9CC783DD13}"/>
              </a:ext>
            </a:extLst>
          </p:cNvPr>
          <p:cNvSpPr txBox="1"/>
          <p:nvPr/>
        </p:nvSpPr>
        <p:spPr>
          <a:xfrm>
            <a:off x="691662" y="4199970"/>
            <a:ext cx="10914184" cy="1384995"/>
          </a:xfrm>
          <a:prstGeom prst="rect">
            <a:avLst/>
          </a:prstGeom>
          <a:noFill/>
          <a:effectLst>
            <a:softEdge rad="76200"/>
          </a:effectLst>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2800" b="0" i="0" dirty="0">
                <a:solidFill>
                  <a:schemeClr val="bg1"/>
                </a:solidFill>
                <a:effectLst/>
                <a:latin typeface="Arial Rounded MT Bold" panose="020F0704030504030204" pitchFamily="34" charset="0"/>
              </a:rPr>
              <a:t>Big data analysis is processed within the warehouse, enabling the business to gain insight from the correctly configured data.</a:t>
            </a:r>
            <a:endParaRPr kumimoji="0" lang="en-US" sz="2800" b="0" i="0" u="none" strike="noStrike" kern="1200" cap="none" spc="0" normalizeH="0" baseline="0" noProof="0" dirty="0">
              <a:ln>
                <a:noFill/>
              </a:ln>
              <a:solidFill>
                <a:schemeClr val="bg1"/>
              </a:solidFill>
              <a:effectLst/>
              <a:uLnTx/>
              <a:uFillTx/>
              <a:latin typeface="Arial Rounded MT Bold" panose="020F0704030504030204" pitchFamily="34" charset="0"/>
            </a:endParaRPr>
          </a:p>
        </p:txBody>
      </p:sp>
      <p:sp useBgFill="1">
        <p:nvSpPr>
          <p:cNvPr id="11" name="Flowchart: Connector 10">
            <a:extLst>
              <a:ext uri="{FF2B5EF4-FFF2-40B4-BE49-F238E27FC236}">
                <a16:creationId xmlns:a16="http://schemas.microsoft.com/office/drawing/2014/main" id="{D1FEBE59-761C-4A7B-9A2E-3F9D6F8F0662}"/>
              </a:ext>
            </a:extLst>
          </p:cNvPr>
          <p:cNvSpPr/>
          <p:nvPr/>
        </p:nvSpPr>
        <p:spPr>
          <a:xfrm>
            <a:off x="6977063" y="3429000"/>
            <a:ext cx="157162" cy="161925"/>
          </a:xfrm>
          <a:prstGeom prst="flowChartConnecto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 name="Graphic 9" descr="Statistics with solid fill">
            <a:extLst>
              <a:ext uri="{FF2B5EF4-FFF2-40B4-BE49-F238E27FC236}">
                <a16:creationId xmlns:a16="http://schemas.microsoft.com/office/drawing/2014/main" id="{061B7E39-2140-4FBC-9A4E-EB795C59FC7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86180" y="198417"/>
            <a:ext cx="3474569" cy="2420605"/>
          </a:xfrm>
          <a:prstGeom prst="rect">
            <a:avLst/>
          </a:prstGeom>
        </p:spPr>
      </p:pic>
    </p:spTree>
    <p:extLst>
      <p:ext uri="{BB962C8B-B14F-4D97-AF65-F5344CB8AC3E}">
        <p14:creationId xmlns:p14="http://schemas.microsoft.com/office/powerpoint/2010/main" val="2484737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utoRev="1" fill="hold" grpId="0" nodeType="withEffect">
                                  <p:stCondLst>
                                    <p:cond delay="0"/>
                                  </p:stCondLst>
                                  <p:childTnLst>
                                    <p:animRot by="21600000">
                                      <p:cBhvr>
                                        <p:cTn id="6" dur="20000" fill="hold"/>
                                        <p:tgtEl>
                                          <p:spTgt spid="16"/>
                                        </p:tgtEl>
                                        <p:attrNameLst>
                                          <p:attrName>r</p:attrName>
                                        </p:attrNameLst>
                                      </p:cBhvr>
                                    </p:animRot>
                                  </p:childTnLst>
                                </p:cTn>
                              </p:par>
                              <p:par>
                                <p:cTn id="7" presetID="8" presetClass="emph" presetSubtype="0" autoRev="1" fill="hold" grpId="0" nodeType="withEffect">
                                  <p:stCondLst>
                                    <p:cond delay="0"/>
                                  </p:stCondLst>
                                  <p:childTnLst>
                                    <p:animRot by="21600000">
                                      <p:cBhvr>
                                        <p:cTn id="8" dur="20000" fill="hold"/>
                                        <p:tgtEl>
                                          <p:spTgt spid="1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243</TotalTime>
  <Words>142</Words>
  <Application>Microsoft Office PowerPoint</Application>
  <PresentationFormat>Widescreen</PresentationFormat>
  <Paragraphs>17</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Arial Black</vt:lpstr>
      <vt:lpstr>Arial Rounded MT Bold</vt:lpstr>
      <vt:lpstr>Calibri</vt:lpstr>
      <vt:lpstr>Calibri Light</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Amir Hemati</dc:creator>
  <cp:lastModifiedBy>Amir Hemati</cp:lastModifiedBy>
  <cp:revision>27</cp:revision>
  <dcterms:created xsi:type="dcterms:W3CDTF">2023-05-17T16:00:20Z</dcterms:created>
  <dcterms:modified xsi:type="dcterms:W3CDTF">2023-05-17T20:03:34Z</dcterms:modified>
</cp:coreProperties>
</file>

<file path=docProps/thumbnail.jpeg>
</file>